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47"/>
  </p:notesMasterIdLst>
  <p:sldIdLst>
    <p:sldId id="256" r:id="rId3"/>
    <p:sldId id="257" r:id="rId4"/>
    <p:sldId id="258" r:id="rId5"/>
    <p:sldId id="289" r:id="rId6"/>
    <p:sldId id="290" r:id="rId7"/>
    <p:sldId id="291" r:id="rId8"/>
    <p:sldId id="260" r:id="rId9"/>
    <p:sldId id="261" r:id="rId10"/>
    <p:sldId id="292" r:id="rId11"/>
    <p:sldId id="259" r:id="rId12"/>
    <p:sldId id="264" r:id="rId13"/>
    <p:sldId id="262" r:id="rId14"/>
    <p:sldId id="263" r:id="rId15"/>
    <p:sldId id="265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269" r:id="rId24"/>
    <p:sldId id="267" r:id="rId25"/>
    <p:sldId id="300" r:id="rId26"/>
    <p:sldId id="301" r:id="rId27"/>
    <p:sldId id="266" r:id="rId28"/>
    <p:sldId id="285" r:id="rId29"/>
    <p:sldId id="268" r:id="rId30"/>
    <p:sldId id="270" r:id="rId31"/>
    <p:sldId id="271" r:id="rId32"/>
    <p:sldId id="272" r:id="rId33"/>
    <p:sldId id="273" r:id="rId34"/>
    <p:sldId id="274" r:id="rId35"/>
    <p:sldId id="275" r:id="rId36"/>
    <p:sldId id="276" r:id="rId37"/>
    <p:sldId id="277" r:id="rId38"/>
    <p:sldId id="278" r:id="rId39"/>
    <p:sldId id="279" r:id="rId40"/>
    <p:sldId id="280" r:id="rId41"/>
    <p:sldId id="282" r:id="rId42"/>
    <p:sldId id="283" r:id="rId43"/>
    <p:sldId id="284" r:id="rId44"/>
    <p:sldId id="286" r:id="rId45"/>
    <p:sldId id="287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134EC37-E262-EE45-BA1D-49CCD2A7D8C1}">
          <p14:sldIdLst>
            <p14:sldId id="256"/>
            <p14:sldId id="257"/>
            <p14:sldId id="258"/>
            <p14:sldId id="289"/>
            <p14:sldId id="290"/>
            <p14:sldId id="291"/>
            <p14:sldId id="260"/>
            <p14:sldId id="261"/>
            <p14:sldId id="292"/>
          </p14:sldIdLst>
        </p14:section>
        <p14:section name="Real World Scenario" id="{BCEC9E86-32F4-CC4B-A61B-6B3684D36F44}">
          <p14:sldIdLst>
            <p14:sldId id="259"/>
          </p14:sldIdLst>
        </p14:section>
        <p14:section name="1. Get Procedure Costs" id="{5820125D-7A50-3243-9C82-5381149B3E5A}">
          <p14:sldIdLst>
            <p14:sldId id="264"/>
            <p14:sldId id="262"/>
            <p14:sldId id="263"/>
            <p14:sldId id="265"/>
            <p14:sldId id="293"/>
            <p14:sldId id="294"/>
            <p14:sldId id="295"/>
            <p14:sldId id="296"/>
            <p14:sldId id="297"/>
            <p14:sldId id="298"/>
            <p14:sldId id="299"/>
            <p14:sldId id="269"/>
            <p14:sldId id="267"/>
            <p14:sldId id="300"/>
            <p14:sldId id="301"/>
            <p14:sldId id="266"/>
            <p14:sldId id="285"/>
            <p14:sldId id="268"/>
            <p14:sldId id="270"/>
          </p14:sldIdLst>
        </p14:section>
        <p14:section name="2. Get Facility Information" id="{ABFC40F9-30A5-224F-9211-473642426C18}">
          <p14:sldIdLst>
            <p14:sldId id="271"/>
            <p14:sldId id="272"/>
            <p14:sldId id="273"/>
            <p14:sldId id="274"/>
          </p14:sldIdLst>
        </p14:section>
        <p14:section name="3. Get additional external data" id="{30426E33-7E0A-E347-9F40-5990D994FDAA}">
          <p14:sldIdLst>
            <p14:sldId id="275"/>
            <p14:sldId id="276"/>
            <p14:sldId id="277"/>
            <p14:sldId id="278"/>
            <p14:sldId id="279"/>
          </p14:sldIdLst>
        </p14:section>
        <p14:section name="4. Review Correlations in Data" id="{D8CB13CF-FC43-5642-AD67-C2A807A51E5A}">
          <p14:sldIdLst>
            <p14:sldId id="280"/>
            <p14:sldId id="282"/>
            <p14:sldId id="283"/>
            <p14:sldId id="284"/>
          </p14:sldIdLst>
        </p14:section>
        <p14:section name="Closing" id="{11C075E3-3F96-394D-94F6-AE1C4A85AAF9}">
          <p14:sldIdLst>
            <p14:sldId id="286"/>
          </p14:sldIdLst>
        </p14:section>
        <p14:section name="Review of Topics" id="{37D09378-C119-2B48-82D5-B9FFCAB06438}">
          <p14:sldIdLst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5858"/>
    <a:srgbClr val="969696"/>
    <a:srgbClr val="E7CA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5"/>
    <p:restoredTop sz="86402"/>
  </p:normalViewPr>
  <p:slideViewPr>
    <p:cSldViewPr snapToGrid="0" snapToObjects="1">
      <p:cViewPr>
        <p:scale>
          <a:sx n="107" d="100"/>
          <a:sy n="107" d="100"/>
        </p:scale>
        <p:origin x="416" y="912"/>
      </p:cViewPr>
      <p:guideLst/>
    </p:cSldViewPr>
  </p:slideViewPr>
  <p:outlineViewPr>
    <p:cViewPr>
      <p:scale>
        <a:sx n="33" d="100"/>
        <a:sy n="33" d="100"/>
      </p:scale>
      <p:origin x="0" y="-2232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4.xml"/><Relationship Id="rId47" Type="http://schemas.openxmlformats.org/officeDocument/2006/relationships/notesMaster" Target="notesMasters/notesMaster1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2D7303-442D-CD49-8586-6ED06D7DE9B8}" type="datetimeFigureOut">
              <a:rPr lang="en-US" smtClean="0"/>
              <a:t>10/1/17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DAB4EA-DA14-CE47-B117-51B25EB5F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260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690C0-04BD-F34F-9F13-7928A4CA3EC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82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0EFCD-7E34-5244-9D58-A11961756A6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165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8F67-8750-3346-B6C0-6BA2E3C3CEDC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056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690C0-04BD-F34F-9F13-7928A4CA3EC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FEE-171D-5B4C-93B1-93A875D76B42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120250" y="273131"/>
            <a:ext cx="3048000" cy="415430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EXERCISE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19D85-E077-2C46-8AB4-26A2A37B1928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4537" y="1825625"/>
            <a:ext cx="5685263" cy="435133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7150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CC71-62F5-254D-B023-E3578B9EDD24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9120250" y="273131"/>
            <a:ext cx="3048000" cy="415430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mtClean="0"/>
              <a:t>EXERCISE</a:t>
            </a:r>
            <a:endParaRPr lang="en-US" dirty="0"/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7701-9F5A-4045-B490-56BCA603A329}" type="datetime1">
              <a:rPr lang="en-US" smtClean="0"/>
              <a:t>10/1/17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DD0B2-FF9C-534A-865F-849E3DCD14BD}" type="datetime1">
              <a:rPr lang="en-US" smtClean="0"/>
              <a:t>10/1/17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D953-E51E-3E43-8098-0FFF3F9C4666}" type="datetime1">
              <a:rPr lang="en-US" smtClean="0"/>
              <a:t>10/1/17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6F873-42BC-C348-BC9A-ADD713171AE8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8FEE-171D-5B4C-93B1-93A875D76B42}" type="datetime1">
              <a:rPr lang="en-US" smtClean="0"/>
              <a:t>10/2/17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472052" y="273131"/>
            <a:ext cx="5696198" cy="415430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 dirty="0" smtClean="0">
                <a:latin typeface="+mj-lt"/>
              </a:rPr>
              <a:t>Python Quick Camp </a:t>
            </a:r>
            <a:r>
              <a:rPr lang="mr-IN" dirty="0" smtClean="0">
                <a:latin typeface="+mj-lt"/>
              </a:rPr>
              <a:t>–</a:t>
            </a:r>
            <a:r>
              <a:rPr lang="en-US" dirty="0" smtClean="0">
                <a:latin typeface="+mj-lt"/>
              </a:rPr>
              <a:t> October 2017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87338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F82C-2664-4949-B749-5BD1E444F73F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0EFCD-7E34-5244-9D58-A11961756A6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08F67-8750-3346-B6C0-6BA2E3C3CEDC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19D85-E077-2C46-8AB4-26A2A37B1928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524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4537" y="1825625"/>
            <a:ext cx="5685263" cy="435133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7150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8CC71-62F5-254D-B023-E3578B9EDD24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472052" y="273131"/>
            <a:ext cx="5696198" cy="415430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 dirty="0" smtClean="0">
                <a:latin typeface="+mj-lt"/>
              </a:rPr>
              <a:t>Python Quick Camp </a:t>
            </a:r>
            <a:r>
              <a:rPr lang="mr-IN" dirty="0" smtClean="0">
                <a:latin typeface="+mj-lt"/>
              </a:rPr>
              <a:t>–</a:t>
            </a:r>
            <a:r>
              <a:rPr lang="en-US" dirty="0" smtClean="0">
                <a:latin typeface="+mj-lt"/>
              </a:rPr>
              <a:t> October 2017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51771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617701-9F5A-4045-B490-56BCA603A329}" type="datetime1">
              <a:rPr lang="en-US" smtClean="0"/>
              <a:t>10/1/17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802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DD0B2-FF9C-534A-865F-849E3DCD14BD}" type="datetime1">
              <a:rPr lang="en-US" smtClean="0"/>
              <a:t>10/1/17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282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D953-E51E-3E43-8098-0FFF3F9C4666}" type="datetime1">
              <a:rPr lang="en-US" smtClean="0"/>
              <a:t>10/1/17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08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26F873-42BC-C348-BC9A-ADD713171AE8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73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2F82C-2664-4949-B749-5BD1E444F73F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58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microsoft.com/office/2007/relationships/hdphoto" Target="../media/hdphoto1.wdp"/><Relationship Id="rId15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png"/><Relationship Id="rId14" Type="http://schemas.microsoft.com/office/2007/relationships/hdphoto" Target="../media/hdphoto1.wdp"/><Relationship Id="rId15" Type="http://schemas.openxmlformats.org/officeDocument/2006/relationships/image" Target="../media/image2.tiff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230188"/>
            <a:ext cx="12192000" cy="509461"/>
          </a:xfrm>
          <a:prstGeom prst="rect">
            <a:avLst/>
          </a:prstGeom>
          <a:solidFill>
            <a:srgbClr val="E7CA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+mj-lt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4537" y="919036"/>
            <a:ext cx="11552663" cy="7716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537" y="1825625"/>
            <a:ext cx="115526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Click to edit Master text styles</a:t>
            </a:r>
          </a:p>
          <a:p>
            <a:pPr lvl="1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Second level</a:t>
            </a:r>
          </a:p>
          <a:p>
            <a:pPr lvl="2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Third level</a:t>
            </a:r>
          </a:p>
          <a:p>
            <a:pPr lvl="3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Fourth level</a:t>
            </a:r>
          </a:p>
          <a:p>
            <a:pPr lvl="4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3926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85858"/>
                </a:solidFill>
              </a:defRPr>
            </a:lvl1pPr>
          </a:lstStyle>
          <a:p>
            <a:fld id="{89D0A70F-A61D-0640-A1E5-B090C0F124B3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4537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585858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85858"/>
                </a:solidFill>
              </a:defRPr>
            </a:lvl1pPr>
          </a:lstStyle>
          <a:p>
            <a:fld id="{721E7CEC-74A5-0048-9106-4C537A0603F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entagon 8"/>
          <p:cNvSpPr/>
          <p:nvPr userDrawn="1"/>
        </p:nvSpPr>
        <p:spPr>
          <a:xfrm>
            <a:off x="-1" y="147383"/>
            <a:ext cx="1839951" cy="636715"/>
          </a:xfrm>
          <a:prstGeom prst="homePlate">
            <a:avLst/>
          </a:prstGeom>
          <a:solidFill>
            <a:schemeClr val="bg1"/>
          </a:solidFill>
          <a:ln>
            <a:solidFill>
              <a:srgbClr val="969696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3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18412" r="20397"/>
          <a:stretch/>
        </p:blipFill>
        <p:spPr>
          <a:xfrm>
            <a:off x="37426" y="191420"/>
            <a:ext cx="559536" cy="5486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702528" y="219149"/>
            <a:ext cx="752088" cy="43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68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b="1" i="0" kern="1200">
          <a:solidFill>
            <a:schemeClr val="tx1">
              <a:lumMod val="50000"/>
              <a:lumOff val="50000"/>
            </a:schemeClr>
          </a:solidFill>
          <a:latin typeface="+mj-lt"/>
          <a:ea typeface="Calibri" charset="0"/>
          <a:cs typeface="Calibri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lang="en-US" sz="2800" kern="1200" smtClean="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400" kern="1200" smtClean="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000" kern="1200" smtClean="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 smtClean="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230188"/>
            <a:ext cx="12192000" cy="509461"/>
          </a:xfrm>
          <a:prstGeom prst="rect">
            <a:avLst/>
          </a:prstGeom>
          <a:solidFill>
            <a:srgbClr val="5858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+mj-lt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4537" y="919036"/>
            <a:ext cx="11552663" cy="7716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537" y="1825625"/>
            <a:ext cx="1155266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Click to edit Master text styles</a:t>
            </a:r>
          </a:p>
          <a:p>
            <a:pPr lvl="1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Second level</a:t>
            </a:r>
          </a:p>
          <a:p>
            <a:pPr lvl="2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Third level</a:t>
            </a:r>
          </a:p>
          <a:p>
            <a:pPr lvl="3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Fourth level</a:t>
            </a:r>
          </a:p>
          <a:p>
            <a:pPr lvl="4">
              <a:buClr>
                <a:srgbClr val="24A7BC"/>
              </a:buClr>
              <a:buFont typeface="Arial" panose="020B0604020202020204" pitchFamily="34" charset="0"/>
            </a:pPr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3926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585858"/>
                </a:solidFill>
              </a:defRPr>
            </a:lvl1pPr>
          </a:lstStyle>
          <a:p>
            <a:fld id="{89D0A70F-A61D-0640-A1E5-B090C0F124B3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4537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585858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44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585858"/>
                </a:solidFill>
              </a:defRPr>
            </a:lvl1pPr>
          </a:lstStyle>
          <a:p>
            <a:fld id="{721E7CEC-74A5-0048-9106-4C537A0603F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entagon 8"/>
          <p:cNvSpPr/>
          <p:nvPr userDrawn="1"/>
        </p:nvSpPr>
        <p:spPr>
          <a:xfrm>
            <a:off x="-1" y="147383"/>
            <a:ext cx="1839951" cy="636715"/>
          </a:xfrm>
          <a:prstGeom prst="homePlate">
            <a:avLst/>
          </a:prstGeom>
          <a:solidFill>
            <a:schemeClr val="bg1"/>
          </a:solidFill>
          <a:ln>
            <a:solidFill>
              <a:srgbClr val="969696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3">
            <a:duotone>
              <a:prstClr val="black"/>
              <a:schemeClr val="tx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18412" r="20397"/>
          <a:stretch/>
        </p:blipFill>
        <p:spPr>
          <a:xfrm>
            <a:off x="37426" y="191420"/>
            <a:ext cx="559536" cy="5486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702528" y="219149"/>
            <a:ext cx="752088" cy="43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0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b="1" i="0" kern="1200">
          <a:solidFill>
            <a:schemeClr val="tx1">
              <a:lumMod val="50000"/>
              <a:lumOff val="50000"/>
            </a:schemeClr>
          </a:solidFill>
          <a:latin typeface="+mj-lt"/>
          <a:ea typeface="Calibri" charset="0"/>
          <a:cs typeface="Calibri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lang="en-US" sz="2800" kern="1200" smtClean="0">
          <a:solidFill>
            <a:schemeClr val="tx1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400" kern="1200" smtClean="0">
          <a:solidFill>
            <a:schemeClr val="tx1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2000" kern="1200" smtClean="0">
          <a:solidFill>
            <a:schemeClr val="tx1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 smtClean="0">
          <a:solidFill>
            <a:schemeClr val="tx1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lang="en-US" sz="18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Python Quick Camp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dirty="0" smtClean="0"/>
              <a:t>TDWI Accelerate </a:t>
            </a:r>
            <a:r>
              <a:rPr lang="en-US" dirty="0"/>
              <a:t>-</a:t>
            </a:r>
            <a:r>
              <a:rPr lang="en-US" dirty="0" smtClean="0"/>
              <a:t> October 2017</a:t>
            </a:r>
          </a:p>
          <a:p>
            <a:r>
              <a:rPr lang="en-US" dirty="0" smtClean="0"/>
              <a:t>Paul Boal - @paulboal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584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334538" y="1825625"/>
            <a:ext cx="5409038" cy="4351338"/>
          </a:xfrm>
        </p:spPr>
        <p:txBody>
          <a:bodyPr anchor="t"/>
          <a:lstStyle/>
          <a:p>
            <a:pPr marL="0" indent="0">
              <a:buNone/>
            </a:pPr>
            <a:r>
              <a:rPr lang="en-US" b="1" dirty="0" smtClean="0"/>
              <a:t>Business Scenario:</a:t>
            </a:r>
          </a:p>
          <a:p>
            <a:r>
              <a:rPr lang="en-US" dirty="0" smtClean="0"/>
              <a:t>Healthcare costs vary dramatically from one facility to the next, even in the same community.</a:t>
            </a:r>
          </a:p>
          <a:p>
            <a:r>
              <a:rPr lang="en-US" dirty="0" smtClean="0"/>
              <a:t>Are there any geographic features that might be tied to those cost patterns?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37330" cy="4351338"/>
          </a:xfrm>
        </p:spPr>
        <p:txBody>
          <a:bodyPr anchor="t"/>
          <a:lstStyle/>
          <a:p>
            <a:pPr marL="0" indent="0">
              <a:buNone/>
            </a:pPr>
            <a:r>
              <a:rPr lang="en-US" b="1" dirty="0" smtClean="0"/>
              <a:t>Steps: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Getting procedure costs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facility information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additional external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Review correlations in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81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Get Procedure Costs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391564" y="1825625"/>
            <a:ext cx="5495636" cy="4351338"/>
          </a:xfrm>
        </p:spPr>
        <p:txBody>
          <a:bodyPr/>
          <a:lstStyle/>
          <a:p>
            <a:r>
              <a:rPr lang="en-US" dirty="0" smtClean="0"/>
              <a:t>Clear Health Costs is a web site that let’s users search for procedure costs around particular ZIP codes in several large cities.</a:t>
            </a:r>
          </a:p>
          <a:p>
            <a:r>
              <a:rPr lang="en-US" dirty="0" smtClean="0"/>
              <a:t>Our first step is to run searches against this web site and collect the data.</a:t>
            </a:r>
          </a:p>
          <a:p>
            <a:r>
              <a:rPr lang="en-US" dirty="0" smtClean="0"/>
              <a:t>All in fewer than 70 lines of code!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Get Procedure Costs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1825625"/>
            <a:ext cx="5949950" cy="479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400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Modules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6899564" y="1825625"/>
            <a:ext cx="4987636" cy="4351338"/>
          </a:xfrm>
        </p:spPr>
        <p:txBody>
          <a:bodyPr>
            <a:normAutofit/>
          </a:bodyPr>
          <a:lstStyle/>
          <a:p>
            <a:pPr>
              <a:spcBef>
                <a:spcPts val="1600"/>
              </a:spcBef>
            </a:pPr>
            <a:r>
              <a:rPr lang="en-US" sz="2400" dirty="0" smtClean="0"/>
              <a:t>In the notebook, all you see are some imports and calls to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get_sleep_prices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2000" dirty="0" smtClean="0">
                <a:solidFill>
                  <a:schemeClr val="accent1">
                    <a:lumMod val="50000"/>
                  </a:schemeClr>
                </a:solidFill>
              </a:rPr>
              <a:t>.</a:t>
            </a:r>
            <a:endParaRPr lang="en-US" sz="2000" dirty="0" smtClean="0">
              <a:solidFill>
                <a:schemeClr val="accent1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600"/>
              </a:spcBef>
            </a:pPr>
            <a:r>
              <a:rPr lang="en-US" sz="2400" dirty="0"/>
              <a:t>All of the code for how to retrieve data from Clear Health Costs is encapsulated in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GetPrices.py</a:t>
            </a:r>
            <a:r>
              <a:rPr lang="en-US" sz="2400" dirty="0"/>
              <a:t>.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600"/>
              </a:spcBef>
            </a:pPr>
            <a:r>
              <a:rPr lang="en-US" sz="2400" dirty="0" smtClean="0"/>
              <a:t>The key to using this personal module is 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from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GetPrices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 import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GetHealthCosts</a:t>
            </a:r>
            <a:r>
              <a:rPr lang="en-US" sz="2400" dirty="0" smtClean="0"/>
              <a:t>.</a:t>
            </a:r>
          </a:p>
          <a:p>
            <a:pPr>
              <a:spcBef>
                <a:spcPts val="1600"/>
              </a:spcBef>
            </a:pPr>
            <a:r>
              <a:rPr lang="en-US" sz="2400" dirty="0" smtClean="0">
                <a:ea typeface="Consolas" charset="0"/>
                <a:cs typeface="Consolas" charset="0"/>
              </a:rPr>
              <a:t>This Jupyter cell also imports pandas, but it isn’t used until later.</a:t>
            </a:r>
            <a:endParaRPr lang="en-US" sz="2400" dirty="0">
              <a:ea typeface="Consolas" charset="0"/>
              <a:cs typeface="Consolas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 Getting procedure costs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4537" y="1813214"/>
            <a:ext cx="6352590" cy="203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b="1" dirty="0" smtClean="0">
                <a:solidFill>
                  <a:srgbClr val="007020"/>
                </a:solidFill>
                <a:latin typeface="Courier" charset="0"/>
              </a:rPr>
              <a:t>from</a:t>
            </a:r>
            <a:r>
              <a:rPr lang="en-US" sz="14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b="1" dirty="0" err="1">
                <a:solidFill>
                  <a:srgbClr val="0E84B5"/>
                </a:solidFill>
                <a:latin typeface="Courier" charset="0"/>
              </a:rPr>
              <a:t>GetPrices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b="1" dirty="0">
                <a:solidFill>
                  <a:srgbClr val="007020"/>
                </a:solidFill>
                <a:latin typeface="Courier" charset="0"/>
              </a:rPr>
              <a:t>import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ClearHealthCosts</a:t>
            </a:r>
            <a:endParaRPr lang="en-US" sz="14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400" b="1" dirty="0">
                <a:solidFill>
                  <a:srgbClr val="007020"/>
                </a:solidFill>
                <a:latin typeface="Courier" charset="0"/>
              </a:rPr>
              <a:t>import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b="1" dirty="0">
                <a:solidFill>
                  <a:srgbClr val="0E84B5"/>
                </a:solidFill>
                <a:latin typeface="Courier" charset="0"/>
              </a:rPr>
              <a:t>pandas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b="1" dirty="0">
                <a:solidFill>
                  <a:srgbClr val="007020"/>
                </a:solidFill>
                <a:latin typeface="Courier" charset="0"/>
              </a:rPr>
              <a:t>as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b="1" dirty="0" err="1">
                <a:solidFill>
                  <a:srgbClr val="0E84B5"/>
                </a:solidFill>
                <a:latin typeface="Courier" charset="0"/>
              </a:rPr>
              <a:t>pd</a:t>
            </a:r>
            <a:endParaRPr lang="en-US" sz="1400" dirty="0">
              <a:solidFill>
                <a:srgbClr val="007020"/>
              </a:solidFill>
              <a:latin typeface="Courier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400" dirty="0">
                <a:solidFill>
                  <a:srgbClr val="000000"/>
                </a:solidFill>
                <a:latin typeface="Courier" charset="0"/>
              </a:rPr>
            </a:br>
            <a:endParaRPr lang="en-US" sz="14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chc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ClearHealthCosts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()</a:t>
            </a:r>
          </a:p>
          <a:p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chc</a:t>
            </a:r>
            <a:r>
              <a:rPr lang="en-US" sz="14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get_sleep_prices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400" dirty="0">
                <a:solidFill>
                  <a:srgbClr val="4070A0"/>
                </a:solidFill>
                <a:latin typeface="Courier" charset="0"/>
              </a:rPr>
              <a:t>'10001'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400" dirty="0">
                <a:solidFill>
                  <a:srgbClr val="40A070"/>
                </a:solidFill>
                <a:latin typeface="Courier" charset="0"/>
              </a:rPr>
              <a:t>100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) </a:t>
            </a:r>
            <a:r>
              <a:rPr lang="en-US" sz="1400" i="1" dirty="0">
                <a:solidFill>
                  <a:srgbClr val="60A0B0"/>
                </a:solidFill>
                <a:latin typeface="Courier" charset="0"/>
              </a:rPr>
              <a:t># New York</a:t>
            </a:r>
            <a:endParaRPr lang="en-US" sz="14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chc</a:t>
            </a:r>
            <a:r>
              <a:rPr lang="en-US" sz="14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get_sleep_prices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400" dirty="0">
                <a:solidFill>
                  <a:srgbClr val="4070A0"/>
                </a:solidFill>
                <a:latin typeface="Courier" charset="0"/>
              </a:rPr>
              <a:t>'94016'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400" dirty="0">
                <a:solidFill>
                  <a:srgbClr val="40A070"/>
                </a:solidFill>
                <a:latin typeface="Courier" charset="0"/>
              </a:rPr>
              <a:t>100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) </a:t>
            </a:r>
            <a:r>
              <a:rPr lang="en-US" sz="1400" i="1" dirty="0">
                <a:solidFill>
                  <a:srgbClr val="60A0B0"/>
                </a:solidFill>
                <a:latin typeface="Courier" charset="0"/>
              </a:rPr>
              <a:t># San Francisco</a:t>
            </a:r>
            <a:endParaRPr lang="en-US" sz="14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chc</a:t>
            </a:r>
            <a:r>
              <a:rPr lang="en-US" sz="14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get_sleep_prices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400" dirty="0">
                <a:solidFill>
                  <a:srgbClr val="4070A0"/>
                </a:solidFill>
                <a:latin typeface="Courier" charset="0"/>
              </a:rPr>
              <a:t>'33018'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400" dirty="0">
                <a:solidFill>
                  <a:srgbClr val="40A070"/>
                </a:solidFill>
                <a:latin typeface="Courier" charset="0"/>
              </a:rPr>
              <a:t>100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) </a:t>
            </a:r>
            <a:r>
              <a:rPr lang="en-US" sz="1400" i="1" dirty="0">
                <a:solidFill>
                  <a:srgbClr val="60A0B0"/>
                </a:solidFill>
                <a:latin typeface="Courier" charset="0"/>
              </a:rPr>
              <a:t># Miami</a:t>
            </a:r>
            <a:endParaRPr lang="en-US" sz="14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chc</a:t>
            </a:r>
            <a:r>
              <a:rPr lang="en-US" sz="14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" charset="0"/>
              </a:rPr>
              <a:t>get_sleep_prices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400" dirty="0">
                <a:solidFill>
                  <a:srgbClr val="4070A0"/>
                </a:solidFill>
                <a:latin typeface="Courier" charset="0"/>
              </a:rPr>
              <a:t>'75001'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400" dirty="0">
                <a:solidFill>
                  <a:srgbClr val="40A070"/>
                </a:solidFill>
                <a:latin typeface="Courier" charset="0"/>
              </a:rPr>
              <a:t>100</a:t>
            </a:r>
            <a:r>
              <a:rPr lang="en-US" sz="1400" dirty="0">
                <a:solidFill>
                  <a:srgbClr val="000000"/>
                </a:solidFill>
                <a:latin typeface="Courier" charset="0"/>
              </a:rPr>
              <a:t>) </a:t>
            </a:r>
            <a:r>
              <a:rPr lang="en-US" sz="1400" i="1" dirty="0">
                <a:solidFill>
                  <a:srgbClr val="60A0B0"/>
                </a:solidFill>
                <a:latin typeface="Courier" charset="0"/>
              </a:rPr>
              <a:t># Dallas</a:t>
            </a:r>
            <a:endParaRPr lang="en-US" sz="1400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3934691" y="2697018"/>
            <a:ext cx="3168073" cy="249382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4535055" y="2022764"/>
            <a:ext cx="2364510" cy="2252590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145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err="1" smtClean="0"/>
              <a:t>GetPrices</a:t>
            </a:r>
            <a:r>
              <a:rPr lang="en-US" baseline="0" dirty="0" smtClean="0"/>
              <a:t> Module: Parse</a:t>
            </a:r>
            <a:r>
              <a:rPr lang="en-US" dirty="0" smtClean="0"/>
              <a:t> HTML with </a:t>
            </a:r>
            <a:r>
              <a:rPr lang="en-US" dirty="0" err="1" smtClean="0"/>
              <a:t>BeautifulSoup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60655" y="1825625"/>
            <a:ext cx="5726545" cy="4351338"/>
          </a:xfrm>
        </p:spPr>
        <p:txBody>
          <a:bodyPr/>
          <a:lstStyle/>
          <a:p>
            <a:r>
              <a:rPr lang="en-US" dirty="0" smtClean="0"/>
              <a:t>More dependencies being imported within the </a:t>
            </a:r>
            <a:r>
              <a:rPr lang="en-US" dirty="0" err="1" smtClean="0"/>
              <a:t>GetPrices</a:t>
            </a:r>
            <a:r>
              <a:rPr lang="en-US" dirty="0" smtClean="0"/>
              <a:t> module:</a:t>
            </a:r>
          </a:p>
          <a:p>
            <a:pPr lvl="1"/>
            <a:r>
              <a:rPr lang="en-US" dirty="0" err="1" smtClean="0"/>
              <a:t>BeautifulSoup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parsing HTML</a:t>
            </a:r>
          </a:p>
          <a:p>
            <a:pPr lvl="1"/>
            <a:r>
              <a:rPr lang="en-US" dirty="0" smtClean="0"/>
              <a:t>requests </a:t>
            </a:r>
            <a:r>
              <a:rPr lang="mr-IN" dirty="0" smtClean="0"/>
              <a:t>–</a:t>
            </a:r>
            <a:r>
              <a:rPr lang="en-US" dirty="0" smtClean="0"/>
              <a:t> calling web services or pages</a:t>
            </a:r>
          </a:p>
          <a:p>
            <a:r>
              <a:rPr lang="en-US" dirty="0" smtClean="0"/>
              <a:t>Using a class structure to encapsulate variables rather than relying on global variables.</a:t>
            </a:r>
          </a:p>
          <a:p>
            <a:r>
              <a:rPr lang="en-US" dirty="0" smtClean="0"/>
              <a:t>Within a class definition, internal variables and functions are prefixed by </a:t>
            </a:r>
            <a:r>
              <a:rPr lang="en-US" sz="2400" dirty="0" smtClean="0">
                <a:solidFill>
                  <a:schemeClr val="accent1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self</a:t>
            </a:r>
            <a:r>
              <a:rPr lang="en-US" dirty="0" smtClean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4537" y="1825625"/>
            <a:ext cx="5659864" cy="4154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b="1" dirty="0" smtClean="0">
                <a:solidFill>
                  <a:srgbClr val="007020"/>
                </a:solidFill>
                <a:latin typeface="Courier" charset="0"/>
              </a:rPr>
              <a:t>from</a:t>
            </a:r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b="1" dirty="0">
                <a:solidFill>
                  <a:srgbClr val="0E84B5"/>
                </a:solidFill>
                <a:latin typeface="Courier" charset="0"/>
              </a:rPr>
              <a:t>bs4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import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BeautifulSoup</a:t>
            </a:r>
            <a:endParaRPr lang="en-US" sz="12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import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b="1" dirty="0">
                <a:solidFill>
                  <a:srgbClr val="0E84B5"/>
                </a:solidFill>
                <a:latin typeface="Courier" charset="0"/>
              </a:rPr>
              <a:t>requests</a:t>
            </a:r>
            <a:endParaRPr lang="en-US" sz="1200" dirty="0">
              <a:solidFill>
                <a:srgbClr val="0E84B5"/>
              </a:solidFill>
              <a:latin typeface="Courier" charset="0"/>
            </a:endParaRPr>
          </a:p>
          <a:p>
            <a:endParaRPr lang="en-US" sz="12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b="1" dirty="0" err="1">
                <a:solidFill>
                  <a:srgbClr val="0E84B5"/>
                </a:solidFill>
                <a:latin typeface="Courier" charset="0"/>
              </a:rPr>
              <a:t>ClearHealthCosts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:</a:t>
            </a:r>
            <a:endParaRPr lang="en-US" sz="1200" dirty="0">
              <a:solidFill>
                <a:srgbClr val="0E84B5"/>
              </a:solidFill>
              <a:latin typeface="Courier" charset="0"/>
            </a:endParaRPr>
          </a:p>
          <a:p>
            <a:endParaRPr lang="en-US" sz="1200" dirty="0" smtClean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dirty="0" smtClean="0">
                <a:latin typeface="Courier" charset="0"/>
              </a:rPr>
              <a:t>...</a:t>
            </a:r>
          </a:p>
          <a:p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sz="1200" b="1" dirty="0" err="1" smtClean="0">
                <a:solidFill>
                  <a:srgbClr val="007020"/>
                </a:solidFill>
                <a:latin typeface="Courier" charset="0"/>
              </a:rPr>
              <a:t>def</a:t>
            </a:r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err="1" smtClean="0">
                <a:solidFill>
                  <a:srgbClr val="06287E"/>
                </a:solidFill>
                <a:latin typeface="Courier" charset="0"/>
              </a:rPr>
              <a:t>get_prices</a:t>
            </a:r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200" dirty="0" smtClean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, condition, </a:t>
            </a:r>
            <a:r>
              <a:rPr lang="en-US" sz="1200" dirty="0" smtClean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200" dirty="0" smtClean="0">
                <a:solidFill>
                  <a:srgbClr val="000000"/>
                </a:solidFill>
                <a:latin typeface="Courier" charset="0"/>
              </a:rPr>
              <a:t>, radius):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url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_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get_base_url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(condition, 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, radius)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result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requests</a:t>
            </a:r>
            <a:r>
              <a:rPr lang="en-US" sz="12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get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url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)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urier" charset="0"/>
              </a:rPr>
            </a:br>
            <a:endParaRPr lang="en-US" sz="12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if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result</a:t>
            </a:r>
            <a:r>
              <a:rPr lang="en-US" sz="12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status_code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==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40A070"/>
                </a:solidFill>
                <a:latin typeface="Courier" charset="0"/>
              </a:rPr>
              <a:t>200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: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    prices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_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parse_pricelist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result</a:t>
            </a:r>
            <a:r>
              <a:rPr lang="en-US" sz="12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content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)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    </a:t>
            </a:r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for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in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range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200" dirty="0">
                <a:solidFill>
                  <a:srgbClr val="40A070"/>
                </a:solidFill>
                <a:latin typeface="Courier" charset="0"/>
              </a:rPr>
              <a:t>0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len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(prices)):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        prices[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i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]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+=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[condition, </a:t>
            </a:r>
            <a:r>
              <a:rPr lang="en-US" sz="1200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, radius]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urier" charset="0"/>
              </a:rPr>
            </a:br>
            <a:endParaRPr lang="en-US" sz="12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    </a:t>
            </a:r>
            <a:r>
              <a:rPr lang="en-US" sz="1200" dirty="0" err="1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2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200" dirty="0" err="1">
                <a:solidFill>
                  <a:srgbClr val="000000"/>
                </a:solidFill>
                <a:latin typeface="Courier" charset="0"/>
              </a:rPr>
              <a:t>_prices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>
                <a:solidFill>
                  <a:srgbClr val="666666"/>
                </a:solidFill>
                <a:latin typeface="Courier" charset="0"/>
              </a:rPr>
              <a:t>+=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prices</a:t>
            </a: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200" dirty="0">
                <a:solidFill>
                  <a:srgbClr val="000000"/>
                </a:solidFill>
                <a:latin typeface="Courier" charset="0"/>
              </a:rPr>
            </a:br>
            <a:endParaRPr lang="en-US" sz="12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sz="1200" b="1" dirty="0">
                <a:solidFill>
                  <a:srgbClr val="007020"/>
                </a:solidFill>
                <a:latin typeface="Courier" charset="0"/>
              </a:rPr>
              <a:t>return</a:t>
            </a:r>
            <a:r>
              <a:rPr lang="en-US" sz="12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200" dirty="0" smtClean="0">
                <a:solidFill>
                  <a:srgbClr val="007020"/>
                </a:solidFill>
                <a:latin typeface="Courier" charset="0"/>
              </a:rPr>
              <a:t>self</a:t>
            </a:r>
          </a:p>
          <a:p>
            <a:r>
              <a:rPr lang="en-US" sz="1200" dirty="0" smtClean="0">
                <a:effectLst/>
                <a:latin typeface="Courier" charset="0"/>
              </a:rPr>
              <a:t>...</a:t>
            </a:r>
            <a:endParaRPr lang="en-US" sz="1200" dirty="0">
              <a:effectLst/>
              <a:latin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71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Prices: Thinking in Objects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Procedural Programming:</a:t>
            </a:r>
          </a:p>
          <a:p>
            <a:pPr lvl="1"/>
            <a:r>
              <a:rPr lang="en-US" sz="2000" dirty="0" smtClean="0"/>
              <a:t>Functions are managed and run at globally</a:t>
            </a:r>
          </a:p>
          <a:p>
            <a:pPr lvl="1"/>
            <a:r>
              <a:rPr lang="en-US" sz="2000" dirty="0" smtClean="0"/>
              <a:t>Variables and data are either local to a function or global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Object-Oriented Programming</a:t>
            </a:r>
          </a:p>
          <a:p>
            <a:pPr lvl="1"/>
            <a:r>
              <a:rPr lang="en-US" sz="2000" dirty="0" smtClean="0"/>
              <a:t>Code execution is still linear</a:t>
            </a:r>
          </a:p>
          <a:p>
            <a:pPr lvl="1"/>
            <a:r>
              <a:rPr lang="en-US" sz="2000" dirty="0" smtClean="0"/>
              <a:t>Classes hide complex data structures and related functions in one variable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14</a:t>
            </a:fld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PYTHON BASICS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687641" y="5248923"/>
            <a:ext cx="184727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Variable A</a:t>
            </a:r>
          </a:p>
          <a:p>
            <a:pPr algn="ctr"/>
            <a:r>
              <a:rPr lang="en-US" dirty="0" smtClean="0"/>
              <a:t>Variable B</a:t>
            </a:r>
          </a:p>
          <a:p>
            <a:pPr algn="ctr"/>
            <a:r>
              <a:rPr lang="en-US" dirty="0" smtClean="0"/>
              <a:t>Variable C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103744" y="3530959"/>
            <a:ext cx="1847274" cy="202738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Step 1</a:t>
            </a:r>
          </a:p>
          <a:p>
            <a:r>
              <a:rPr lang="en-US" dirty="0"/>
              <a:t> </a:t>
            </a:r>
            <a:r>
              <a:rPr lang="en-US" dirty="0" smtClean="0"/>
              <a:t> Step 1.1()</a:t>
            </a:r>
          </a:p>
          <a:p>
            <a:r>
              <a:rPr lang="en-US" dirty="0"/>
              <a:t> </a:t>
            </a:r>
            <a:r>
              <a:rPr lang="en-US" dirty="0" smtClean="0"/>
              <a:t> Step 1.2()</a:t>
            </a:r>
          </a:p>
          <a:p>
            <a:r>
              <a:rPr lang="en-US" dirty="0" smtClean="0"/>
              <a:t>Step 2</a:t>
            </a:r>
          </a:p>
          <a:p>
            <a:r>
              <a:rPr lang="en-US" dirty="0"/>
              <a:t> </a:t>
            </a:r>
            <a:r>
              <a:rPr lang="en-US" dirty="0" smtClean="0"/>
              <a:t> Step 2.1()</a:t>
            </a:r>
          </a:p>
          <a:p>
            <a:r>
              <a:rPr lang="en-US" dirty="0" smtClean="0"/>
              <a:t>  Step 2.2()</a:t>
            </a:r>
          </a:p>
          <a:p>
            <a:r>
              <a:rPr lang="en-US" dirty="0"/>
              <a:t> </a:t>
            </a:r>
            <a:r>
              <a:rPr lang="en-US" dirty="0" smtClean="0"/>
              <a:t> Step 2.3()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540173" y="4040257"/>
            <a:ext cx="184727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Variable A</a:t>
            </a:r>
          </a:p>
          <a:p>
            <a:pPr algn="ctr"/>
            <a:r>
              <a:rPr lang="en-US" dirty="0" smtClean="0"/>
              <a:t>Step 1.1()</a:t>
            </a:r>
          </a:p>
          <a:p>
            <a:pPr algn="ctr"/>
            <a:r>
              <a:rPr lang="en-US" dirty="0" smtClean="0"/>
              <a:t>Step 1.2()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954980" y="3530959"/>
            <a:ext cx="1847274" cy="817417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Step 1</a:t>
            </a:r>
          </a:p>
          <a:p>
            <a:r>
              <a:rPr lang="en-US" dirty="0" smtClean="0"/>
              <a:t>Step 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8540173" y="5067809"/>
            <a:ext cx="1847274" cy="12294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Variable B</a:t>
            </a:r>
          </a:p>
          <a:p>
            <a:pPr algn="ctr"/>
            <a:r>
              <a:rPr lang="en-US" dirty="0" smtClean="0"/>
              <a:t>Step 2.1()</a:t>
            </a:r>
          </a:p>
          <a:p>
            <a:pPr algn="ctr"/>
            <a:r>
              <a:rPr lang="en-US" dirty="0" smtClean="0"/>
              <a:t>Step 2.2()</a:t>
            </a:r>
          </a:p>
          <a:p>
            <a:pPr algn="ctr"/>
            <a:r>
              <a:rPr lang="en-US" dirty="0" smtClean="0"/>
              <a:t>Step 2.3()</a:t>
            </a:r>
          </a:p>
        </p:txBody>
      </p:sp>
    </p:spTree>
    <p:extLst>
      <p:ext uri="{BB962C8B-B14F-4D97-AF65-F5344CB8AC3E}">
        <p14:creationId xmlns:p14="http://schemas.microsoft.com/office/powerpoint/2010/main" val="207962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Prices: </a:t>
            </a:r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93519" y="2920363"/>
            <a:ext cx="1203318" cy="7112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smtClean="0">
                <a:solidFill>
                  <a:srgbClr val="585858"/>
                </a:solidFill>
              </a:rPr>
              <a:t>Generate URL</a:t>
            </a:r>
            <a:endParaRPr lang="en-US" sz="1600">
              <a:solidFill>
                <a:srgbClr val="585858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722137" y="2920363"/>
            <a:ext cx="1203318" cy="7112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585858"/>
                </a:solidFill>
              </a:rPr>
              <a:t>Pull content from URL</a:t>
            </a:r>
            <a:endParaRPr lang="en-US" sz="1600" dirty="0">
              <a:solidFill>
                <a:srgbClr val="585858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41519" y="2920363"/>
            <a:ext cx="1203318" cy="7112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585858"/>
                </a:solidFill>
              </a:rPr>
              <a:t>Parse HTML</a:t>
            </a:r>
            <a:endParaRPr lang="en-US" sz="1600" dirty="0">
              <a:solidFill>
                <a:srgbClr val="585858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766532" y="2920363"/>
            <a:ext cx="1203318" cy="711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smtClean="0">
                <a:solidFill>
                  <a:srgbClr val="585858"/>
                </a:solidFill>
              </a:rPr>
              <a:t>For each item in the price list</a:t>
            </a:r>
            <a:endParaRPr lang="en-US" sz="1600" dirty="0">
              <a:solidFill>
                <a:srgbClr val="585858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969850" y="3275963"/>
            <a:ext cx="1203318" cy="7112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585858"/>
                </a:solidFill>
              </a:rPr>
              <a:t>Parse the price info</a:t>
            </a:r>
            <a:endParaRPr lang="en-US" sz="1600" dirty="0">
              <a:solidFill>
                <a:srgbClr val="585858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760901" y="2914584"/>
            <a:ext cx="2542590" cy="1194083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rgbClr val="585858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8619555" y="2914584"/>
            <a:ext cx="1203318" cy="7112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585858"/>
                </a:solidFill>
              </a:rPr>
              <a:t>Return list of prices</a:t>
            </a:r>
            <a:endParaRPr lang="en-US" sz="1600" dirty="0">
              <a:solidFill>
                <a:srgbClr val="585858"/>
              </a:solidFill>
            </a:endParaRPr>
          </a:p>
        </p:txBody>
      </p:sp>
      <p:cxnSp>
        <p:nvCxnSpPr>
          <p:cNvPr id="22" name="Straight Arrow Connector 21"/>
          <p:cNvCxnSpPr>
            <a:stCxn id="11" idx="3"/>
            <a:endCxn id="16" idx="1"/>
          </p:cNvCxnSpPr>
          <p:nvPr/>
        </p:nvCxnSpPr>
        <p:spPr>
          <a:xfrm>
            <a:off x="2396837" y="3275963"/>
            <a:ext cx="325300" cy="0"/>
          </a:xfrm>
          <a:prstGeom prst="straightConnector1">
            <a:avLst/>
          </a:prstGeom>
          <a:ln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6" idx="3"/>
            <a:endCxn id="17" idx="1"/>
          </p:cNvCxnSpPr>
          <p:nvPr/>
        </p:nvCxnSpPr>
        <p:spPr>
          <a:xfrm>
            <a:off x="3925455" y="3275963"/>
            <a:ext cx="316064" cy="0"/>
          </a:xfrm>
          <a:prstGeom prst="straightConnector1">
            <a:avLst/>
          </a:prstGeom>
          <a:ln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3"/>
            <a:endCxn id="18" idx="1"/>
          </p:cNvCxnSpPr>
          <p:nvPr/>
        </p:nvCxnSpPr>
        <p:spPr>
          <a:xfrm>
            <a:off x="5444837" y="3275963"/>
            <a:ext cx="321695" cy="0"/>
          </a:xfrm>
          <a:prstGeom prst="straightConnector1">
            <a:avLst/>
          </a:prstGeom>
          <a:ln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21" idx="1"/>
          </p:cNvCxnSpPr>
          <p:nvPr/>
        </p:nvCxnSpPr>
        <p:spPr>
          <a:xfrm>
            <a:off x="8303491" y="3270184"/>
            <a:ext cx="316064" cy="0"/>
          </a:xfrm>
          <a:prstGeom prst="straightConnector1">
            <a:avLst/>
          </a:prstGeom>
          <a:ln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827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Prices: </a:t>
            </a:r>
            <a:r>
              <a:rPr lang="en-US" dirty="0" err="1" smtClean="0"/>
              <a:t>get_sleep_prices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334537" y="2724727"/>
            <a:ext cx="11552663" cy="3452236"/>
          </a:xfrm>
        </p:spPr>
        <p:txBody>
          <a:bodyPr/>
          <a:lstStyle/>
          <a:p>
            <a:r>
              <a:rPr lang="en-US" sz="2400" dirty="0" err="1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def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smtClean="0"/>
              <a:t>defines a new function or method</a:t>
            </a:r>
          </a:p>
          <a:p>
            <a:r>
              <a:rPr lang="en-US" dirty="0" smtClean="0"/>
              <a:t>All class methods include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self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smtClean="0"/>
              <a:t>as the first parameter</a:t>
            </a:r>
          </a:p>
          <a:p>
            <a:r>
              <a:rPr lang="en-US" dirty="0" smtClean="0"/>
              <a:t>Parameters can have default values, making them optional</a:t>
            </a:r>
          </a:p>
          <a:p>
            <a:r>
              <a:rPr lang="en-US" dirty="0" smtClean="0"/>
              <a:t>This function simply calls another class method</a:t>
            </a:r>
          </a:p>
          <a:p>
            <a:r>
              <a:rPr lang="en-US" dirty="0" smtClean="0"/>
              <a:t>Key goal of object-oriented programming: testability, reusability, flexibility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4537" y="1825625"/>
            <a:ext cx="7573818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b="1" dirty="0" err="1" smtClean="0">
                <a:solidFill>
                  <a:srgbClr val="007020"/>
                </a:solidFill>
                <a:latin typeface="Courier" charset="0"/>
              </a:rPr>
              <a:t>def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 err="1">
                <a:solidFill>
                  <a:srgbClr val="06287E"/>
                </a:solidFill>
                <a:latin typeface="Courier" charset="0"/>
              </a:rPr>
              <a:t>get_sleep_prices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en-US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radius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40A070"/>
                </a:solidFill>
                <a:latin typeface="Courier" charset="0"/>
              </a:rPr>
              <a:t>100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):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  </a:t>
            </a:r>
            <a:r>
              <a:rPr lang="en-US" b="1" dirty="0">
                <a:solidFill>
                  <a:srgbClr val="007020"/>
                </a:solidFill>
                <a:latin typeface="Courier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 err="1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get_prices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'sleep'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en-US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radius)</a:t>
            </a: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204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Prices: </a:t>
            </a:r>
            <a:r>
              <a:rPr lang="en-US" dirty="0" err="1" smtClean="0"/>
              <a:t>get_prices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499928" y="1849443"/>
            <a:ext cx="4387272" cy="4235325"/>
          </a:xfrm>
        </p:spPr>
        <p:txBody>
          <a:bodyPr>
            <a:noAutofit/>
          </a:bodyPr>
          <a:lstStyle/>
          <a:p>
            <a:r>
              <a:rPr lang="en-US" sz="2400" dirty="0" smtClean="0"/>
              <a:t>Call another function to create the URL by concatenating all the pieces together</a:t>
            </a:r>
          </a:p>
          <a:p>
            <a:r>
              <a:rPr lang="en-US" sz="2400" dirty="0" smtClean="0"/>
              <a:t>Use the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requests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/>
              <a:t>module to call that URL and get the HTML back.</a:t>
            </a:r>
          </a:p>
          <a:p>
            <a:r>
              <a:rPr lang="en-US" sz="2400" dirty="0" smtClean="0"/>
              <a:t>If you get an OK result, then parse the price list and return a list that has the prices and the input parameters.</a:t>
            </a:r>
          </a:p>
          <a:p>
            <a:r>
              <a:rPr lang="en-US" sz="2400" dirty="0" smtClean="0"/>
              <a:t>Strings can be concatenated just by “adding” them together.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34537" y="1825625"/>
            <a:ext cx="6814408" cy="30469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 err="1" smtClean="0">
                <a:solidFill>
                  <a:srgbClr val="007020"/>
                </a:solidFill>
                <a:latin typeface="Courier" charset="0"/>
              </a:rPr>
              <a:t>def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err="1">
                <a:solidFill>
                  <a:srgbClr val="06287E"/>
                </a:solidFill>
                <a:latin typeface="Courier" charset="0"/>
              </a:rPr>
              <a:t>get_prices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, condition,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, radius):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url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_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get_base_url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(condition,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, radius)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result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requests</a:t>
            </a:r>
            <a:r>
              <a:rPr lang="en-US" sz="16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get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url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)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Courier" charset="0"/>
              </a:rPr>
            </a:br>
            <a:endParaRPr lang="en-US" sz="16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sz="1600" b="1" dirty="0">
                <a:solidFill>
                  <a:srgbClr val="007020"/>
                </a:solidFill>
                <a:latin typeface="Courier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result</a:t>
            </a:r>
            <a:r>
              <a:rPr lang="en-US" sz="16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status_code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==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40A070"/>
                </a:solidFill>
                <a:latin typeface="Courier" charset="0"/>
              </a:rPr>
              <a:t>200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: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    prices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_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parse_pricelist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result</a:t>
            </a:r>
            <a:r>
              <a:rPr lang="en-US" sz="16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content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)</a:t>
            </a: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sz="1600" b="1" dirty="0">
                <a:solidFill>
                  <a:srgbClr val="007020"/>
                </a:solidFill>
                <a:latin typeface="Courier" charset="0"/>
              </a:rPr>
              <a:t>for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b="1" dirty="0">
                <a:solidFill>
                  <a:srgbClr val="007020"/>
                </a:solidFill>
                <a:latin typeface="Courier" charset="0"/>
              </a:rPr>
              <a:t>in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range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>
                <a:solidFill>
                  <a:srgbClr val="40A070"/>
                </a:solidFill>
                <a:latin typeface="Courier" charset="0"/>
              </a:rPr>
              <a:t>0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len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(prices)):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  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      prices[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i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]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+=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[condition,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zip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, radius]</a:t>
            </a:r>
          </a:p>
          <a:p>
            <a:endParaRPr lang="en-US" sz="16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sz="1600" dirty="0" err="1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 err="1">
                <a:solidFill>
                  <a:srgbClr val="000000"/>
                </a:solidFill>
                <a:latin typeface="Courier" charset="0"/>
              </a:rPr>
              <a:t>_prices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+=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prices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sz="1600" dirty="0">
                <a:solidFill>
                  <a:srgbClr val="000000"/>
                </a:solidFill>
                <a:latin typeface="Courier" charset="0"/>
              </a:rPr>
            </a:br>
            <a:endParaRPr lang="en-US" sz="1600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sz="1600" b="1" dirty="0">
                <a:solidFill>
                  <a:srgbClr val="007020"/>
                </a:solidFill>
                <a:latin typeface="Courier" charset="0"/>
              </a:rPr>
              <a:t>return</a:t>
            </a:r>
            <a:r>
              <a:rPr lang="en-US" sz="1600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>
                <a:solidFill>
                  <a:srgbClr val="007020"/>
                </a:solidFill>
                <a:latin typeface="Courier" charset="0"/>
              </a:rPr>
              <a:t>self</a:t>
            </a:r>
            <a:endParaRPr lang="en-US" sz="1600" dirty="0">
              <a:solidFill>
                <a:srgbClr val="007020"/>
              </a:solidFill>
              <a:latin typeface="Courier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34537" y="5007550"/>
            <a:ext cx="6814408" cy="10772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sz="1600" b="1" dirty="0" err="1" smtClean="0">
                <a:solidFill>
                  <a:srgbClr val="007020"/>
                </a:solidFill>
                <a:latin typeface="Courier" charset="0"/>
              </a:rPr>
              <a:t>def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smtClean="0">
                <a:solidFill>
                  <a:srgbClr val="06287E"/>
                </a:solidFill>
                <a:latin typeface="Courier" charset="0"/>
              </a:rPr>
              <a:t>_</a:t>
            </a:r>
            <a:r>
              <a:rPr lang="en-US" sz="1600" dirty="0" err="1" smtClean="0">
                <a:solidFill>
                  <a:srgbClr val="06287E"/>
                </a:solidFill>
                <a:latin typeface="Courier" charset="0"/>
              </a:rPr>
              <a:t>get_base_url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 smtClean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, query, </a:t>
            </a:r>
            <a:r>
              <a:rPr lang="en-US" sz="1600" dirty="0" err="1" smtClean="0">
                <a:solidFill>
                  <a:srgbClr val="000000"/>
                </a:solidFill>
                <a:latin typeface="Courier" charset="0"/>
              </a:rPr>
              <a:t>zip_code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, radius):</a:t>
            </a:r>
          </a:p>
          <a:p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sz="1600" b="1" dirty="0" smtClean="0">
                <a:solidFill>
                  <a:srgbClr val="007020"/>
                </a:solidFill>
                <a:latin typeface="Courier" charset="0"/>
              </a:rPr>
              <a:t>return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sz="1600" dirty="0" smtClean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_base_</a:t>
            </a:r>
            <a:r>
              <a:rPr lang="en-US" sz="1600" dirty="0" err="1" smtClean="0">
                <a:solidFill>
                  <a:srgbClr val="000000"/>
                </a:solidFill>
                <a:latin typeface="Courier" charset="0"/>
              </a:rPr>
              <a:t>url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  <a:r>
              <a:rPr lang="en-US" sz="1600" dirty="0" smtClean="0">
                <a:solidFill>
                  <a:srgbClr val="4070A0"/>
                </a:solidFill>
                <a:latin typeface="Courier" charset="0"/>
              </a:rPr>
              <a:t>'query='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  <a:r>
              <a:rPr lang="en-US" sz="1600" dirty="0" err="1" smtClean="0">
                <a:solidFill>
                  <a:srgbClr val="007020"/>
                </a:solidFill>
                <a:latin typeface="Courier" charset="0"/>
              </a:rPr>
              <a:t>str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(query)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</a:p>
          <a:p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 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       </a:t>
            </a:r>
            <a:r>
              <a:rPr lang="en-US" sz="1600" dirty="0" smtClean="0">
                <a:solidFill>
                  <a:srgbClr val="4070A0"/>
                </a:solidFill>
                <a:latin typeface="Courier" charset="0"/>
              </a:rPr>
              <a:t>'&amp;</a:t>
            </a:r>
            <a:r>
              <a:rPr lang="en-US" sz="1600" dirty="0" err="1" smtClean="0">
                <a:solidFill>
                  <a:srgbClr val="4070A0"/>
                </a:solidFill>
                <a:latin typeface="Courier" charset="0"/>
              </a:rPr>
              <a:t>zip_code</a:t>
            </a:r>
            <a:r>
              <a:rPr lang="en-US" sz="1600" dirty="0" smtClean="0">
                <a:solidFill>
                  <a:srgbClr val="4070A0"/>
                </a:solidFill>
                <a:latin typeface="Courier" charset="0"/>
              </a:rPr>
              <a:t>='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  <a:r>
              <a:rPr lang="en-US" sz="1600" dirty="0" err="1" smtClean="0">
                <a:solidFill>
                  <a:srgbClr val="007020"/>
                </a:solidFill>
                <a:latin typeface="Courier" charset="0"/>
              </a:rPr>
              <a:t>str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sz="1600" dirty="0" err="1" smtClean="0">
                <a:solidFill>
                  <a:srgbClr val="000000"/>
                </a:solidFill>
                <a:latin typeface="Courier" charset="0"/>
              </a:rPr>
              <a:t>zip_code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)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</a:p>
          <a:p>
            <a:r>
              <a:rPr lang="en-US" sz="1600" dirty="0">
                <a:solidFill>
                  <a:srgbClr val="666666"/>
                </a:solidFill>
                <a:latin typeface="Courier" charset="0"/>
              </a:rPr>
              <a:t> 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       </a:t>
            </a:r>
            <a:r>
              <a:rPr lang="en-US" sz="1600" dirty="0" smtClean="0">
                <a:solidFill>
                  <a:srgbClr val="4070A0"/>
                </a:solidFill>
                <a:latin typeface="Courier" charset="0"/>
              </a:rPr>
              <a:t>'&amp;radius='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  <a:r>
              <a:rPr lang="en-US" sz="1600" dirty="0" err="1" smtClean="0">
                <a:solidFill>
                  <a:srgbClr val="007020"/>
                </a:solidFill>
                <a:latin typeface="Courier" charset="0"/>
              </a:rPr>
              <a:t>str</a:t>
            </a:r>
            <a:r>
              <a:rPr lang="en-US" sz="1600" dirty="0" smtClean="0">
                <a:solidFill>
                  <a:srgbClr val="000000"/>
                </a:solidFill>
                <a:latin typeface="Courier" charset="0"/>
              </a:rPr>
              <a:t>(radius)</a:t>
            </a:r>
            <a:r>
              <a:rPr lang="en-US" sz="1600" dirty="0" smtClean="0">
                <a:solidFill>
                  <a:srgbClr val="666666"/>
                </a:solidFill>
                <a:latin typeface="Courier" charset="0"/>
              </a:rPr>
              <a:t>+</a:t>
            </a:r>
            <a:r>
              <a:rPr lang="en-US" sz="1600" dirty="0" smtClean="0">
                <a:solidFill>
                  <a:srgbClr val="4070A0"/>
                </a:solidFill>
                <a:latin typeface="Courier" charset="0"/>
              </a:rPr>
              <a:t>'&amp;submit='</a:t>
            </a:r>
            <a:endParaRPr lang="en-US" sz="1600" dirty="0">
              <a:solidFill>
                <a:srgbClr val="4070A0"/>
              </a:solidFill>
              <a:effectLst/>
              <a:latin typeface="Courier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6807201" y="2059709"/>
            <a:ext cx="692727" cy="193964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4119418" y="2512293"/>
            <a:ext cx="3380510" cy="611495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7028874" y="4100946"/>
            <a:ext cx="471054" cy="130008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Bracket 20"/>
          <p:cNvSpPr/>
          <p:nvPr/>
        </p:nvSpPr>
        <p:spPr>
          <a:xfrm>
            <a:off x="6807201" y="3075709"/>
            <a:ext cx="221672" cy="1221971"/>
          </a:xfrm>
          <a:prstGeom prst="rightBracket">
            <a:avLst>
              <a:gd name="adj" fmla="val 0"/>
            </a:avLst>
          </a:prstGeom>
          <a:ln w="19050">
            <a:solidFill>
              <a:srgbClr val="585858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 flipH="1" flipV="1">
            <a:off x="6148722" y="5436029"/>
            <a:ext cx="1351206" cy="253260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836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Loops and Lists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6127668" y="1825624"/>
            <a:ext cx="5759532" cy="478893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 list is just a series of values.  They don’t have to be the same data type.</a:t>
            </a:r>
          </a:p>
          <a:p>
            <a:r>
              <a:rPr lang="en-US" sz="2400" dirty="0" smtClean="0"/>
              <a:t>To create a list, enclose the list of elements with brackets.</a:t>
            </a:r>
          </a:p>
          <a:p>
            <a:r>
              <a:rPr lang="en-US" sz="2400" dirty="0" smtClean="0"/>
              <a:t>Get a slice of a list using indexes inside of brackets.</a:t>
            </a:r>
          </a:p>
          <a:p>
            <a:endParaRPr lang="en-US" sz="2400" dirty="0" smtClean="0"/>
          </a:p>
          <a:p>
            <a:r>
              <a:rPr lang="en-US" sz="2400" dirty="0" smtClean="0"/>
              <a:t>Loop through a list by using the 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range</a:t>
            </a:r>
            <a:r>
              <a:rPr lang="en-US" sz="2400" dirty="0" smtClean="0"/>
              <a:t> sequence generator.</a:t>
            </a:r>
          </a:p>
          <a:p>
            <a:r>
              <a:rPr lang="en-US" sz="2400" dirty="0" smtClean="0"/>
              <a:t>Also note how the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print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/>
              <a:t>and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format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/>
              <a:t>functions work together with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{}</a:t>
            </a:r>
            <a:r>
              <a:rPr lang="en-US" sz="2400" dirty="0" smtClean="0"/>
              <a:t> as placeholders.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18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 anchor="ctr">
            <a:normAutofit lnSpcReduction="10000"/>
          </a:bodyPr>
          <a:lstStyle/>
          <a:p>
            <a:r>
              <a:rPr lang="en-US" dirty="0" smtClean="0"/>
              <a:t>PYTHON BASICS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34536" y="1825624"/>
            <a:ext cx="5650629" cy="4663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mr-IN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alpha</a:t>
            </a:r>
            <a:r>
              <a:rPr lang="mr-IN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dirty="0">
                <a:solidFill>
                  <a:srgbClr val="666666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[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b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c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d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e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]</a:t>
            </a:r>
            <a:endParaRPr lang="mr-IN" dirty="0">
              <a:solidFill>
                <a:srgbClr val="000000"/>
              </a:solidFill>
              <a:effectLst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34535" y="2426872"/>
            <a:ext cx="5650629" cy="466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mr-IN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alpha</a:t>
            </a:r>
            <a:r>
              <a:rPr lang="mr-IN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dirty="0" smtClean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0</a:t>
            </a:r>
            <a:r>
              <a:rPr lang="mr-IN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]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34535" y="2899492"/>
            <a:ext cx="5650629" cy="466344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34535" y="3492165"/>
            <a:ext cx="5650629" cy="466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mr-IN" dirty="0" err="1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alpha</a:t>
            </a:r>
            <a:r>
              <a:rPr lang="mr-IN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dirty="0" smtClean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2:5</a:t>
            </a:r>
            <a:r>
              <a:rPr lang="mr-IN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]</a:t>
            </a:r>
            <a:endParaRPr lang="en-US" dirty="0" smtClean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34535" y="3964785"/>
            <a:ext cx="5650629" cy="466344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['c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'd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 'e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]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34534" y="4566064"/>
            <a:ext cx="5650629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7020"/>
                </a:solidFill>
                <a:latin typeface="Courier" charset="0"/>
                <a:ea typeface="Courier" charset="0"/>
                <a:cs typeface="Courier" charset="0"/>
              </a:rPr>
              <a:t>for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b="1" dirty="0">
                <a:solidFill>
                  <a:srgbClr val="007020"/>
                </a:solidFill>
                <a:latin typeface="Courier" charset="0"/>
                <a:ea typeface="Courier" charset="0"/>
                <a:cs typeface="Courier" charset="0"/>
              </a:rPr>
              <a:t>in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007020"/>
                </a:solidFill>
                <a:latin typeface="Courier" charset="0"/>
                <a:ea typeface="Courier" charset="0"/>
                <a:cs typeface="Courier" charset="0"/>
              </a:rPr>
              <a:t>range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solidFill>
                  <a:srgbClr val="007020"/>
                </a:solidFill>
                <a:latin typeface="Courier" charset="0"/>
                <a:ea typeface="Courier" charset="0"/>
                <a:cs typeface="Courier" charset="0"/>
              </a:rPr>
              <a:t>len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(alpha)):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    </a:t>
            </a:r>
            <a:r>
              <a:rPr lang="en-US" b="1" dirty="0">
                <a:solidFill>
                  <a:srgbClr val="007020"/>
                </a:solidFill>
                <a:latin typeface="Courier" charset="0"/>
                <a:ea typeface="Courier" charset="0"/>
                <a:cs typeface="Courier" charset="0"/>
              </a:rPr>
              <a:t>print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"{} : {}"</a:t>
            </a:r>
            <a:r>
              <a:rPr lang="en-US" dirty="0">
                <a:solidFill>
                  <a:srgbClr val="666666"/>
                </a:solidFill>
                <a:latin typeface="Courier" charset="0"/>
                <a:ea typeface="Courier" charset="0"/>
                <a:cs typeface="Courier" charset="0"/>
              </a:rPr>
              <a:t>.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format(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i,alpha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]))</a:t>
            </a:r>
            <a:endParaRPr lang="en-US" dirty="0">
              <a:solidFill>
                <a:srgbClr val="00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34533" y="5208256"/>
            <a:ext cx="5650629" cy="149700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0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: a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: b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2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: c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: d</a:t>
            </a:r>
          </a:p>
          <a:p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4 : e</a:t>
            </a:r>
          </a:p>
        </p:txBody>
      </p:sp>
    </p:spTree>
    <p:extLst>
      <p:ext uri="{BB962C8B-B14F-4D97-AF65-F5344CB8AC3E}">
        <p14:creationId xmlns:p14="http://schemas.microsoft.com/office/powerpoint/2010/main" val="173033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Prices: </a:t>
            </a:r>
            <a:r>
              <a:rPr lang="en-US" dirty="0" err="1" smtClean="0"/>
              <a:t>parse_pricelist</a:t>
            </a:r>
            <a:r>
              <a:rPr lang="en-US" dirty="0" smtClean="0"/>
              <a:t>()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170222" y="1849443"/>
            <a:ext cx="3716977" cy="4506907"/>
          </a:xfrm>
        </p:spPr>
        <p:txBody>
          <a:bodyPr>
            <a:noAutofit/>
          </a:bodyPr>
          <a:lstStyle/>
          <a:p>
            <a:r>
              <a:rPr lang="en-US" sz="2400" dirty="0" smtClean="0"/>
              <a:t>Create an empty list for storing results.</a:t>
            </a:r>
          </a:p>
          <a:p>
            <a:r>
              <a:rPr lang="en-US" sz="2400" dirty="0" err="1" smtClean="0"/>
              <a:t>BeautifulSoup’s</a:t>
            </a:r>
            <a:r>
              <a:rPr lang="en-US" sz="2400" dirty="0" smtClean="0"/>
              <a:t> 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findAll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/>
              <a:t>function returns a list of all HTML elements of a given type (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div</a:t>
            </a:r>
            <a:r>
              <a:rPr lang="en-US" sz="2400" dirty="0" smtClean="0"/>
              <a:t>) with certain classes (</a:t>
            </a:r>
            <a:r>
              <a:rPr lang="en-US" sz="2000" dirty="0" err="1" smtClean="0">
                <a:latin typeface="Consolas" charset="0"/>
                <a:ea typeface="Consolas" charset="0"/>
                <a:cs typeface="Consolas" charset="0"/>
              </a:rPr>
              <a:t>ui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 grid segment</a:t>
            </a:r>
            <a:r>
              <a:rPr lang="en-US" sz="2400" dirty="0" smtClean="0"/>
              <a:t>).</a:t>
            </a:r>
          </a:p>
          <a:p>
            <a:r>
              <a:rPr lang="en-US" sz="2400" dirty="0" smtClean="0"/>
              <a:t>We can also just loop over the elements in a list.</a:t>
            </a:r>
          </a:p>
          <a:p>
            <a:r>
              <a:rPr lang="en-US" sz="2400" dirty="0" smtClean="0"/>
              <a:t>The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append </a:t>
            </a:r>
            <a:r>
              <a:rPr lang="en-US" sz="2400" dirty="0" smtClean="0"/>
              <a:t>just adds the next set of information to the end of the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prices </a:t>
            </a:r>
            <a:r>
              <a:rPr lang="en-US" sz="2400" dirty="0" smtClean="0"/>
              <a:t>list.</a:t>
            </a:r>
          </a:p>
          <a:p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1.1 Get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34536" y="1849443"/>
            <a:ext cx="7165392" cy="2862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b="1" dirty="0" err="1" smtClean="0">
                <a:solidFill>
                  <a:srgbClr val="007020"/>
                </a:solidFill>
                <a:latin typeface="Courier" charset="0"/>
              </a:rPr>
              <a:t>def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>
                <a:solidFill>
                  <a:srgbClr val="06287E"/>
                </a:solidFill>
                <a:latin typeface="Courier" charset="0"/>
              </a:rPr>
              <a:t>_</a:t>
            </a:r>
            <a:r>
              <a:rPr lang="en-US" dirty="0" err="1">
                <a:solidFill>
                  <a:srgbClr val="06287E"/>
                </a:solidFill>
                <a:latin typeface="Courier" charset="0"/>
              </a:rPr>
              <a:t>parse_pricelist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page):</a:t>
            </a:r>
            <a:endParaRPr lang="en-US" dirty="0">
              <a:solidFill>
                <a:srgbClr val="06287E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prices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[]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soup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BeautifulSoup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(page, 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en-US" dirty="0" err="1">
                <a:solidFill>
                  <a:srgbClr val="4070A0"/>
                </a:solidFill>
                <a:latin typeface="Courier" charset="0"/>
              </a:rPr>
              <a:t>html.parser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)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items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soup</a:t>
            </a:r>
            <a:r>
              <a:rPr lang="en-US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findAll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'div'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en-US" dirty="0" err="1">
                <a:solidFill>
                  <a:srgbClr val="4070A0"/>
                </a:solidFill>
                <a:latin typeface="Courier" charset="0"/>
              </a:rPr>
              <a:t>ui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 grid segment'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)</a:t>
            </a:r>
          </a:p>
          <a:p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b="1" dirty="0">
                <a:solidFill>
                  <a:srgbClr val="007020"/>
                </a:solidFill>
                <a:latin typeface="Courier" charset="0"/>
              </a:rPr>
              <a:t>for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item </a:t>
            </a:r>
            <a:r>
              <a:rPr lang="en-US" b="1" dirty="0">
                <a:solidFill>
                  <a:srgbClr val="007020"/>
                </a:solidFill>
                <a:latin typeface="Courier" charset="0"/>
              </a:rPr>
              <a:t>in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items: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    price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>
                <a:solidFill>
                  <a:srgbClr val="007020"/>
                </a:solidFill>
                <a:latin typeface="Courier" charset="0"/>
              </a:rPr>
              <a:t>self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_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parse_price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(item)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    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prices</a:t>
            </a:r>
            <a:r>
              <a:rPr lang="en-US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append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(price)</a:t>
            </a:r>
          </a:p>
          <a:p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en-US" b="1" dirty="0">
                <a:solidFill>
                  <a:srgbClr val="007020"/>
                </a:solidFill>
                <a:latin typeface="Courier" charset="0"/>
              </a:rPr>
              <a:t>return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prices</a:t>
            </a: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7303326" y="2838203"/>
            <a:ext cx="866896" cy="71252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660073" y="2042556"/>
            <a:ext cx="5510149" cy="320634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3515096" y="3479470"/>
            <a:ext cx="4655126" cy="1068779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4286992" y="4025735"/>
            <a:ext cx="3883230" cy="1353787"/>
          </a:xfrm>
          <a:prstGeom prst="straightConnector1">
            <a:avLst/>
          </a:prstGeom>
          <a:ln w="19050">
            <a:solidFill>
              <a:srgbClr val="58585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7050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Understand the latest trends in Python as a data science tool</a:t>
            </a:r>
          </a:p>
          <a:p>
            <a:r>
              <a:rPr lang="en-US" dirty="0" smtClean="0"/>
              <a:t>Use Python to load, enrich, and analyze real-world data</a:t>
            </a:r>
          </a:p>
          <a:p>
            <a:r>
              <a:rPr lang="en-US" dirty="0" smtClean="0"/>
              <a:t>Manage data using high-performance data structures</a:t>
            </a:r>
          </a:p>
          <a:p>
            <a:pPr lvl="1"/>
            <a:r>
              <a:rPr lang="en-US" dirty="0" smtClean="0"/>
              <a:t>pandas, </a:t>
            </a:r>
            <a:r>
              <a:rPr lang="en-US" dirty="0" err="1" smtClean="0"/>
              <a:t>numpy</a:t>
            </a:r>
            <a:endParaRPr lang="en-US" dirty="0" smtClean="0"/>
          </a:p>
          <a:p>
            <a:r>
              <a:rPr lang="en-US" dirty="0" smtClean="0"/>
              <a:t>Visualize data and relationships using plots</a:t>
            </a:r>
          </a:p>
          <a:p>
            <a:pPr lvl="1"/>
            <a:r>
              <a:rPr lang="en-US" dirty="0" err="1" smtClean="0"/>
              <a:t>matplotlib</a:t>
            </a:r>
            <a:r>
              <a:rPr lang="en-US" dirty="0" smtClean="0"/>
              <a:t>, pandas, </a:t>
            </a:r>
            <a:r>
              <a:rPr lang="en-US" dirty="0" err="1" smtClean="0"/>
              <a:t>seaborn</a:t>
            </a:r>
            <a:r>
              <a:rPr lang="en-US" dirty="0" smtClean="0"/>
              <a:t>, </a:t>
            </a:r>
            <a:r>
              <a:rPr lang="en-US" dirty="0" err="1" smtClean="0"/>
              <a:t>plotly</a:t>
            </a:r>
            <a:r>
              <a:rPr lang="en-US" dirty="0" smtClean="0"/>
              <a:t>, </a:t>
            </a:r>
            <a:r>
              <a:rPr lang="en-US" dirty="0" err="1" smtClean="0"/>
              <a:t>bokeh</a:t>
            </a:r>
            <a:endParaRPr lang="en-US" dirty="0" smtClean="0"/>
          </a:p>
          <a:p>
            <a:r>
              <a:rPr lang="en-US" dirty="0" smtClean="0"/>
              <a:t>Organize complex code libraries using Python modules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6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Lists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list with your first, middle, and last name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Write a loop that prints each part of your name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Write a function that prints your name in Last, First Middle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20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EXERCISE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7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Lists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21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EXERCISE 2 - Solution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52054" y="2324389"/>
            <a:ext cx="6612528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mr-IN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name</a:t>
            </a:r>
            <a:r>
              <a:rPr lang="mr-IN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dirty="0">
                <a:solidFill>
                  <a:srgbClr val="666666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[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Paul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 err="1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Emre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,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'Boal'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]</a:t>
            </a:r>
            <a:endParaRPr lang="mr-IN" dirty="0">
              <a:solidFill>
                <a:srgbClr val="4070A0"/>
              </a:solidFill>
              <a:effectLst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52054" y="3351347"/>
            <a:ext cx="6612528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b="1" smtClean="0">
                <a:solidFill>
                  <a:srgbClr val="007020"/>
                </a:solidFill>
                <a:latin typeface="Courier" charset="0"/>
                <a:ea typeface="Courier" charset="0"/>
                <a:cs typeface="Courier" charset="0"/>
              </a:rPr>
              <a:t>for</a:t>
            </a:r>
            <a:r>
              <a:rPr lang="en-US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part </a:t>
            </a:r>
            <a:r>
              <a:rPr lang="en-US" b="1" dirty="0">
                <a:solidFill>
                  <a:srgbClr val="007020"/>
                </a:solidFill>
                <a:latin typeface="Courier" charset="0"/>
                <a:ea typeface="Courier" charset="0"/>
                <a:cs typeface="Courier" charset="0"/>
              </a:rPr>
              <a:t>in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name:</a:t>
            </a:r>
          </a:p>
          <a:p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    </a:t>
            </a:r>
            <a:r>
              <a:rPr lang="en-US" b="1" dirty="0">
                <a:solidFill>
                  <a:srgbClr val="007020"/>
                </a:solidFill>
                <a:latin typeface="Courier" charset="0"/>
                <a:ea typeface="Courier" charset="0"/>
                <a:cs typeface="Courier" charset="0"/>
              </a:rPr>
              <a:t>print</a:t>
            </a:r>
            <a:r>
              <a:rPr lang="en-US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(part)</a:t>
            </a:r>
            <a:endParaRPr lang="en-US" dirty="0">
              <a:solidFill>
                <a:srgbClr val="000000"/>
              </a:solidFill>
              <a:effectLst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52054" y="4892815"/>
            <a:ext cx="6612528" cy="12003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mr-IN" b="1" smtClean="0">
                <a:solidFill>
                  <a:srgbClr val="007020"/>
                </a:solidFill>
                <a:latin typeface="Courier" charset="0"/>
                <a:ea typeface="Courier" charset="0"/>
                <a:cs typeface="Courier" charset="0"/>
              </a:rPr>
              <a:t>def</a:t>
            </a:r>
            <a:r>
              <a:rPr lang="mr-IN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mr-IN" dirty="0" err="1">
                <a:solidFill>
                  <a:srgbClr val="06287E"/>
                </a:solidFill>
                <a:latin typeface="Courier" charset="0"/>
                <a:ea typeface="Courier" charset="0"/>
                <a:cs typeface="Courier" charset="0"/>
              </a:rPr>
              <a:t>format_name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n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):</a:t>
            </a:r>
            <a:endParaRPr lang="mr-IN" dirty="0">
              <a:solidFill>
                <a:srgbClr val="06287E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    </a:t>
            </a:r>
            <a:r>
              <a:rPr lang="mr-IN" b="1" dirty="0" err="1">
                <a:solidFill>
                  <a:srgbClr val="007020"/>
                </a:solidFill>
                <a:latin typeface="Courier" charset="0"/>
                <a:ea typeface="Courier" charset="0"/>
                <a:cs typeface="Courier" charset="0"/>
              </a:rPr>
              <a:t>print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dirty="0">
                <a:solidFill>
                  <a:srgbClr val="4070A0"/>
                </a:solidFill>
                <a:latin typeface="Courier" charset="0"/>
                <a:ea typeface="Courier" charset="0"/>
                <a:cs typeface="Courier" charset="0"/>
              </a:rPr>
              <a:t>"{}, {} {}"</a:t>
            </a:r>
            <a:r>
              <a:rPr lang="mr-IN" dirty="0">
                <a:solidFill>
                  <a:srgbClr val="666666"/>
                </a:solidFill>
                <a:latin typeface="Courier" charset="0"/>
                <a:ea typeface="Courier" charset="0"/>
                <a:cs typeface="Courier" charset="0"/>
              </a:rPr>
              <a:t>.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format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n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mr-IN" dirty="0">
                <a:solidFill>
                  <a:srgbClr val="40A070"/>
                </a:solidFill>
                <a:latin typeface="Courier" charset="0"/>
                <a:ea typeface="Courier" charset="0"/>
                <a:cs typeface="Courier" charset="0"/>
              </a:rPr>
              <a:t>2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],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n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mr-IN" dirty="0">
                <a:solidFill>
                  <a:srgbClr val="40A070"/>
                </a:solidFill>
                <a:latin typeface="Courier" charset="0"/>
                <a:ea typeface="Courier" charset="0"/>
                <a:cs typeface="Courier" charset="0"/>
              </a:rPr>
              <a:t>0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],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n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mr-IN" dirty="0">
                <a:solidFill>
                  <a:srgbClr val="40A070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]))</a:t>
            </a:r>
          </a:p>
          <a:p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    </a:t>
            </a:r>
          </a:p>
          <a:p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format_name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mr-IN" dirty="0" err="1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name</a:t>
            </a:r>
            <a:r>
              <a:rPr lang="mr-IN" dirty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)</a:t>
            </a:r>
            <a:endParaRPr lang="mr-IN" dirty="0">
              <a:solidFill>
                <a:srgbClr val="000000"/>
              </a:solidFill>
              <a:effectLst/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Content Placeholder 5"/>
          <p:cNvSpPr>
            <a:spLocks noGrp="1"/>
          </p:cNvSpPr>
          <p:nvPr>
            <p:ph idx="1"/>
          </p:nvPr>
        </p:nvSpPr>
        <p:spPr>
          <a:xfrm>
            <a:off x="334537" y="1825625"/>
            <a:ext cx="11552663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list with your first, middle, and last name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Write a loop that prints each part of your name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Write a function that prints your name in Last, First Middle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20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Processing</a:t>
            </a:r>
            <a:r>
              <a:rPr lang="en-US" baseline="0" dirty="0" smtClean="0"/>
              <a:t> Data: Introducing the </a:t>
            </a:r>
            <a:r>
              <a:rPr lang="en-US" baseline="0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537" y="3443845"/>
            <a:ext cx="11552663" cy="2733118"/>
          </a:xfrm>
        </p:spPr>
        <p:txBody>
          <a:bodyPr/>
          <a:lstStyle/>
          <a:p>
            <a:r>
              <a:rPr lang="en-US" dirty="0" smtClean="0"/>
              <a:t>Convert the list of values coming back from Clear Health Costs into a </a:t>
            </a:r>
            <a:r>
              <a:rPr lang="en-US" dirty="0" err="1" smtClean="0"/>
              <a:t>Dat</a:t>
            </a:r>
            <a:r>
              <a:rPr lang="en-US" dirty="0" err="1" smtClean="0"/>
              <a:t>aFrame</a:t>
            </a:r>
            <a:endParaRPr lang="en-US" dirty="0" smtClean="0"/>
          </a:p>
          <a:p>
            <a:r>
              <a:rPr lang="en-US" dirty="0" smtClean="0"/>
              <a:t>Add names for the several columns of data</a:t>
            </a:r>
          </a:p>
          <a:p>
            <a:r>
              <a:rPr lang="en-US" dirty="0" smtClean="0"/>
              <a:t>Take a peak at the top 5 or 10 rows of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1.2 Format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34536" y="2312153"/>
            <a:ext cx="11552663" cy="9233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is-IS" dirty="0" smtClean="0">
                <a:solidFill>
                  <a:srgbClr val="000000"/>
                </a:solidFill>
                <a:latin typeface="Courier" charset="0"/>
              </a:rPr>
              <a:t>df </a:t>
            </a:r>
            <a:r>
              <a:rPr lang="is-I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 pd</a:t>
            </a:r>
            <a:r>
              <a:rPr lang="is-IS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DataFrame</a:t>
            </a:r>
            <a:r>
              <a:rPr lang="is-IS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from_records(chc</a:t>
            </a:r>
            <a:r>
              <a:rPr lang="is-IS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prices())</a:t>
            </a:r>
          </a:p>
          <a:p>
            <a:r>
              <a:rPr lang="is-IS" dirty="0">
                <a:solidFill>
                  <a:srgbClr val="000000"/>
                </a:solidFill>
                <a:latin typeface="Courier" charset="0"/>
              </a:rPr>
              <a:t>df</a:t>
            </a:r>
            <a:r>
              <a:rPr lang="is-IS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columns </a:t>
            </a:r>
            <a:r>
              <a:rPr lang="is-I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 [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'price'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'facility'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'address'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'condition'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'zip'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'radius'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]</a:t>
            </a:r>
            <a:endParaRPr lang="is-IS" dirty="0">
              <a:solidFill>
                <a:srgbClr val="4070A0"/>
              </a:solidFill>
              <a:latin typeface="Courier" charset="0"/>
            </a:endParaRPr>
          </a:p>
          <a:p>
            <a:r>
              <a:rPr lang="is-IS" dirty="0" smtClean="0">
                <a:solidFill>
                  <a:srgbClr val="000000"/>
                </a:solidFill>
                <a:latin typeface="Courier" charset="0"/>
              </a:rPr>
              <a:t>df</a:t>
            </a:r>
            <a:r>
              <a:rPr lang="is-IS" dirty="0" smtClean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is-IS" dirty="0" smtClean="0">
                <a:solidFill>
                  <a:srgbClr val="000000"/>
                </a:solidFill>
                <a:latin typeface="Courier" charset="0"/>
              </a:rPr>
              <a:t>head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()</a:t>
            </a:r>
            <a:endParaRPr lang="is-I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460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</a:t>
            </a:r>
            <a:r>
              <a:rPr lang="en-US" baseline="0" dirty="0" smtClean="0"/>
              <a:t> Data Readable: Code to Descriptions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537" y="3296614"/>
            <a:ext cx="11552663" cy="2709368"/>
          </a:xfrm>
        </p:spPr>
        <p:txBody>
          <a:bodyPr/>
          <a:lstStyle/>
          <a:p>
            <a:r>
              <a:rPr lang="en-US" dirty="0" smtClean="0"/>
              <a:t>Use a dictionary to represent the relationship between ZIP code and metropolitan area.</a:t>
            </a:r>
          </a:p>
          <a:p>
            <a:r>
              <a:rPr lang="en-US" dirty="0" smtClean="0"/>
              <a:t>Map the existing ZIP code field into a city name and store that.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1.2 Format the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34537" y="1733458"/>
            <a:ext cx="11552663" cy="14773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is-IS" dirty="0">
                <a:solidFill>
                  <a:srgbClr val="000000"/>
                </a:solidFill>
                <a:latin typeface="Courier" charset="0"/>
              </a:rPr>
              <a:t>df[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'city'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] </a:t>
            </a:r>
            <a:r>
              <a:rPr lang="is-I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 df</a:t>
            </a:r>
            <a:r>
              <a:rPr lang="is-IS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zip</a:t>
            </a:r>
            <a:r>
              <a:rPr lang="is-IS" dirty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map({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'10001'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: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'New York'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, </a:t>
            </a:r>
            <a:endParaRPr lang="is-IS" dirty="0">
              <a:solidFill>
                <a:srgbClr val="4070A0"/>
              </a:solidFill>
              <a:latin typeface="Courier" charset="0"/>
            </a:endParaRPr>
          </a:p>
          <a:p>
            <a:r>
              <a:rPr lang="is-IS" dirty="0">
                <a:solidFill>
                  <a:srgbClr val="000000"/>
                </a:solidFill>
                <a:latin typeface="Courier" charset="0"/>
              </a:rPr>
              <a:t>                         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'94016'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: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'San Francisco'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, </a:t>
            </a:r>
          </a:p>
          <a:p>
            <a:r>
              <a:rPr lang="is-IS" dirty="0">
                <a:solidFill>
                  <a:srgbClr val="000000"/>
                </a:solidFill>
                <a:latin typeface="Courier" charset="0"/>
              </a:rPr>
              <a:t>                         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'33018'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: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'Miami'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, </a:t>
            </a:r>
          </a:p>
          <a:p>
            <a:r>
              <a:rPr lang="is-IS" dirty="0">
                <a:solidFill>
                  <a:srgbClr val="000000"/>
                </a:solidFill>
                <a:latin typeface="Courier" charset="0"/>
              </a:rPr>
              <a:t>                         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'75001'</a:t>
            </a:r>
            <a:r>
              <a:rPr lang="is-IS" dirty="0">
                <a:solidFill>
                  <a:srgbClr val="000000"/>
                </a:solidFill>
                <a:latin typeface="Courier" charset="0"/>
              </a:rPr>
              <a:t>:</a:t>
            </a:r>
            <a:r>
              <a:rPr lang="is-IS" dirty="0">
                <a:solidFill>
                  <a:srgbClr val="4070A0"/>
                </a:solidFill>
                <a:latin typeface="Courier" charset="0"/>
              </a:rPr>
              <a:t>'Dallas</a:t>
            </a:r>
            <a:r>
              <a:rPr lang="is-IS" dirty="0" smtClean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is-IS" dirty="0" smtClean="0">
                <a:solidFill>
                  <a:srgbClr val="000000"/>
                </a:solidFill>
                <a:latin typeface="Courier" charset="0"/>
              </a:rPr>
              <a:t>})</a:t>
            </a:r>
          </a:p>
          <a:p>
            <a:r>
              <a:rPr lang="is-IS" dirty="0" smtClean="0">
                <a:solidFill>
                  <a:srgbClr val="000000"/>
                </a:solidFill>
                <a:latin typeface="Courier" charset="0"/>
              </a:rPr>
              <a:t>df.head()</a:t>
            </a:r>
            <a:endParaRPr lang="is-IS" dirty="0">
              <a:solidFill>
                <a:srgbClr val="000000"/>
              </a:solidFill>
              <a:latin typeface="Courier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4822610"/>
            <a:ext cx="9782357" cy="1898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617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5213269" y="1825625"/>
            <a:ext cx="6673932" cy="435133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 dictionary is a map between names and values, where the values can be any complex data type including another dictionary, a list, or a scalar value.</a:t>
            </a:r>
          </a:p>
          <a:p>
            <a:r>
              <a:rPr lang="en-US" sz="2400" dirty="0" smtClean="0"/>
              <a:t>Dictionaries can be accessed by using the bracket similar similar to list indexing.</a:t>
            </a:r>
          </a:p>
          <a:p>
            <a:r>
              <a:rPr lang="en-US" sz="2400" dirty="0" smtClean="0"/>
              <a:t>Dictionaries can easily be used for looking up information against a code or value list that maps to something definition.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24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 anchor="ctr">
            <a:normAutofit lnSpcReduction="10000"/>
          </a:bodyPr>
          <a:lstStyle/>
          <a:p>
            <a:r>
              <a:rPr lang="en-US" dirty="0" smtClean="0"/>
              <a:t>PYTHON BASICS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34537" y="1825625"/>
            <a:ext cx="4546221" cy="14773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nl-NL" dirty="0" smtClean="0">
                <a:solidFill>
                  <a:srgbClr val="000000"/>
                </a:solidFill>
                <a:latin typeface="Courier" charset="0"/>
              </a:rPr>
              <a:t>name </a:t>
            </a:r>
            <a:r>
              <a:rPr lang="nl-NL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nl-NL" dirty="0">
                <a:solidFill>
                  <a:srgbClr val="000000"/>
                </a:solidFill>
                <a:latin typeface="Courier" charset="0"/>
              </a:rPr>
              <a:t> {</a:t>
            </a:r>
          </a:p>
          <a:p>
            <a:r>
              <a:rPr lang="nl-NL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nl-NL" dirty="0">
                <a:solidFill>
                  <a:srgbClr val="4070A0"/>
                </a:solidFill>
                <a:latin typeface="Courier" charset="0"/>
              </a:rPr>
              <a:t>'last'</a:t>
            </a:r>
            <a:r>
              <a:rPr lang="nl-NL" dirty="0">
                <a:solidFill>
                  <a:srgbClr val="000000"/>
                </a:solidFill>
                <a:latin typeface="Courier" charset="0"/>
              </a:rPr>
              <a:t>: </a:t>
            </a:r>
            <a:r>
              <a:rPr lang="nl-NL" dirty="0">
                <a:solidFill>
                  <a:srgbClr val="4070A0"/>
                </a:solidFill>
                <a:latin typeface="Courier" charset="0"/>
              </a:rPr>
              <a:t>'Boal'</a:t>
            </a:r>
            <a:r>
              <a:rPr lang="nl-NL" dirty="0">
                <a:solidFill>
                  <a:srgbClr val="000000"/>
                </a:solidFill>
                <a:latin typeface="Courier" charset="0"/>
              </a:rPr>
              <a:t>,</a:t>
            </a:r>
            <a:endParaRPr lang="nl-NL" dirty="0">
              <a:solidFill>
                <a:srgbClr val="4070A0"/>
              </a:solidFill>
              <a:latin typeface="Courier" charset="0"/>
            </a:endParaRPr>
          </a:p>
          <a:p>
            <a:r>
              <a:rPr lang="nl-NL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nl-NL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nl-NL" dirty="0" err="1">
                <a:solidFill>
                  <a:srgbClr val="4070A0"/>
                </a:solidFill>
                <a:latin typeface="Courier" charset="0"/>
              </a:rPr>
              <a:t>middle</a:t>
            </a:r>
            <a:r>
              <a:rPr lang="nl-NL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nl-NL" dirty="0">
                <a:solidFill>
                  <a:srgbClr val="000000"/>
                </a:solidFill>
                <a:latin typeface="Courier" charset="0"/>
              </a:rPr>
              <a:t>: </a:t>
            </a:r>
            <a:r>
              <a:rPr lang="nl-NL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nl-NL" dirty="0" err="1">
                <a:solidFill>
                  <a:srgbClr val="4070A0"/>
                </a:solidFill>
                <a:latin typeface="Courier" charset="0"/>
              </a:rPr>
              <a:t>Emre</a:t>
            </a:r>
            <a:r>
              <a:rPr lang="nl-NL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nl-NL" dirty="0">
                <a:solidFill>
                  <a:srgbClr val="000000"/>
                </a:solidFill>
                <a:latin typeface="Courier" charset="0"/>
              </a:rPr>
              <a:t>,</a:t>
            </a:r>
            <a:endParaRPr lang="nl-NL" dirty="0">
              <a:solidFill>
                <a:srgbClr val="4070A0"/>
              </a:solidFill>
              <a:latin typeface="Courier" charset="0"/>
            </a:endParaRPr>
          </a:p>
          <a:p>
            <a:r>
              <a:rPr lang="nl-NL" dirty="0">
                <a:solidFill>
                  <a:srgbClr val="000000"/>
                </a:solidFill>
                <a:latin typeface="Courier" charset="0"/>
              </a:rPr>
              <a:t>    </a:t>
            </a:r>
            <a:r>
              <a:rPr lang="nl-NL" dirty="0">
                <a:solidFill>
                  <a:srgbClr val="4070A0"/>
                </a:solidFill>
                <a:latin typeface="Courier" charset="0"/>
              </a:rPr>
              <a:t>'first'</a:t>
            </a:r>
            <a:r>
              <a:rPr lang="nl-NL" dirty="0">
                <a:solidFill>
                  <a:srgbClr val="000000"/>
                </a:solidFill>
                <a:latin typeface="Courier" charset="0"/>
              </a:rPr>
              <a:t>: </a:t>
            </a:r>
            <a:r>
              <a:rPr lang="nl-NL" dirty="0">
                <a:solidFill>
                  <a:srgbClr val="4070A0"/>
                </a:solidFill>
                <a:latin typeface="Courier" charset="0"/>
              </a:rPr>
              <a:t>'Paul'</a:t>
            </a:r>
          </a:p>
          <a:p>
            <a:r>
              <a:rPr lang="nl-NL" dirty="0">
                <a:solidFill>
                  <a:srgbClr val="000000"/>
                </a:solidFill>
                <a:latin typeface="Courier" charset="0"/>
              </a:rPr>
              <a:t>}</a:t>
            </a:r>
            <a:endParaRPr lang="nl-NL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34537" y="3514404"/>
            <a:ext cx="4546221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name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[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'last'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]</a:t>
            </a: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34537" y="3883736"/>
            <a:ext cx="4546221" cy="466344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urier" charset="0"/>
                <a:ea typeface="Courier" charset="0"/>
                <a:cs typeface="Courier" charset="0"/>
              </a:rPr>
              <a:t>'Boal'</a:t>
            </a:r>
          </a:p>
        </p:txBody>
      </p:sp>
    </p:spTree>
    <p:extLst>
      <p:ext uri="{BB962C8B-B14F-4D97-AF65-F5344CB8AC3E}">
        <p14:creationId xmlns:p14="http://schemas.microsoft.com/office/powerpoint/2010/main" val="1082484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Pandas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6210795" y="1825625"/>
            <a:ext cx="5676405" cy="435133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Pandas implements 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Series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/>
              <a:t>and 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DataFrames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/>
              <a:t>to add lots of efficiency and functionality on top of basic lists and dictionaries.</a:t>
            </a:r>
          </a:p>
          <a:p>
            <a:r>
              <a:rPr lang="en-US" sz="2400" dirty="0" smtClean="0"/>
              <a:t>Think of a 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DataFrame</a:t>
            </a:r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/>
              <a:t>as a spreadsheet and a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Series</a:t>
            </a:r>
            <a:r>
              <a:rPr lang="en-US" sz="2400" dirty="0" smtClean="0"/>
              <a:t> as one column.</a:t>
            </a:r>
          </a:p>
          <a:p>
            <a:r>
              <a:rPr lang="en-US" sz="2400" dirty="0" smtClean="0"/>
              <a:t>Indexing a </a:t>
            </a:r>
            <a:r>
              <a:rPr lang="en-US" sz="2000" dirty="0" err="1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DataFrame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dirty="0" smtClean="0"/>
              <a:t>using a column name returns all the values in that column.</a:t>
            </a:r>
          </a:p>
          <a:p>
            <a:r>
              <a:rPr lang="en-US" sz="2400" dirty="0" smtClean="0"/>
              <a:t>Indexing a </a:t>
            </a:r>
            <a:r>
              <a:rPr lang="en-US" sz="2400" dirty="0" err="1" smtClean="0"/>
              <a:t>DataFrame</a:t>
            </a:r>
            <a:r>
              <a:rPr lang="en-US" sz="2400" dirty="0" smtClean="0"/>
              <a:t> using the </a:t>
            </a:r>
            <a:r>
              <a:rPr lang="en-US" sz="2000" dirty="0" err="1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loc</a:t>
            </a:r>
            <a:r>
              <a:rPr lang="en-US" sz="2000" dirty="0" smtClean="0">
                <a:solidFill>
                  <a:schemeClr val="accent6">
                    <a:lumMod val="75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() </a:t>
            </a:r>
            <a:r>
              <a:rPr lang="en-US" sz="2400" dirty="0" smtClean="0"/>
              <a:t>function returns one row.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25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 anchor="ctr">
            <a:normAutofit lnSpcReduction="10000"/>
          </a:bodyPr>
          <a:lstStyle/>
          <a:p>
            <a:r>
              <a:rPr lang="en-US" dirty="0" smtClean="0"/>
              <a:t>PYTHON BASICS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048000" y="282883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" charset="0"/>
              </a:rPr>
              <a:t/>
            </a:r>
            <a:br>
              <a:rPr lang="en-US" dirty="0">
                <a:solidFill>
                  <a:srgbClr val="000000"/>
                </a:solidFill>
                <a:latin typeface="Courier" charset="0"/>
              </a:rPr>
            </a:b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34537" y="1825625"/>
            <a:ext cx="5377494" cy="20313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007020"/>
                </a:solidFill>
                <a:latin typeface="Courier" charset="0"/>
              </a:rPr>
              <a:t>import</a:t>
            </a:r>
            <a:r>
              <a:rPr lang="en-US" dirty="0" smtClean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b="1" dirty="0">
                <a:solidFill>
                  <a:srgbClr val="0E84B5"/>
                </a:solidFill>
                <a:latin typeface="Courier" charset="0"/>
              </a:rPr>
              <a:t>pandas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b="1" dirty="0">
                <a:solidFill>
                  <a:srgbClr val="007020"/>
                </a:solidFill>
                <a:latin typeface="Courier" charset="0"/>
              </a:rPr>
              <a:t>as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b="1" dirty="0" err="1">
                <a:solidFill>
                  <a:srgbClr val="0E84B5"/>
                </a:solidFill>
                <a:latin typeface="Courier" charset="0"/>
              </a:rPr>
              <a:t>pd</a:t>
            </a:r>
            <a:endParaRPr lang="en-US" dirty="0">
              <a:solidFill>
                <a:srgbClr val="007020"/>
              </a:solidFill>
              <a:latin typeface="Courier" charset="0"/>
            </a:endParaRPr>
          </a:p>
          <a:p>
            <a:endParaRPr lang="en-US" dirty="0">
              <a:solidFill>
                <a:srgbClr val="000000"/>
              </a:solidFill>
              <a:latin typeface="Courier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Courier" charset="0"/>
              </a:rPr>
              <a:t>df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pd</a:t>
            </a:r>
            <a:r>
              <a:rPr lang="en-US" dirty="0" err="1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DataFrame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()</a:t>
            </a:r>
          </a:p>
          <a:p>
            <a:r>
              <a:rPr lang="en-US" dirty="0" err="1">
                <a:solidFill>
                  <a:srgbClr val="000000"/>
                </a:solidFill>
                <a:latin typeface="Courier" charset="0"/>
              </a:rPr>
              <a:t>df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[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'first'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]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[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'Paul'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'Adelaide'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]</a:t>
            </a:r>
            <a:endParaRPr lang="en-US" dirty="0">
              <a:solidFill>
                <a:srgbClr val="4070A0"/>
              </a:solidFill>
              <a:latin typeface="Courier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Courier" charset="0"/>
              </a:rPr>
              <a:t>df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[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'middle'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]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[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en-US" dirty="0" err="1">
                <a:solidFill>
                  <a:srgbClr val="4070A0"/>
                </a:solidFill>
                <a:latin typeface="Courier" charset="0"/>
              </a:rPr>
              <a:t>Emre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, 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'Lynn'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]</a:t>
            </a:r>
            <a:endParaRPr lang="en-US" dirty="0">
              <a:solidFill>
                <a:srgbClr val="4070A0"/>
              </a:solidFill>
              <a:latin typeface="Courier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Courier" charset="0"/>
              </a:rPr>
              <a:t>df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[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'last'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] </a:t>
            </a:r>
            <a:r>
              <a:rPr lang="en-US" dirty="0">
                <a:solidFill>
                  <a:srgbClr val="666666"/>
                </a:solidFill>
                <a:latin typeface="Courier" charset="0"/>
              </a:rPr>
              <a:t>=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 [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en-US" dirty="0" err="1">
                <a:solidFill>
                  <a:srgbClr val="4070A0"/>
                </a:solidFill>
                <a:latin typeface="Courier" charset="0"/>
              </a:rPr>
              <a:t>Boal'</a:t>
            </a:r>
            <a:r>
              <a:rPr lang="en-US" dirty="0" err="1">
                <a:solidFill>
                  <a:srgbClr val="000000"/>
                </a:solidFill>
                <a:latin typeface="Courier" charset="0"/>
              </a:rPr>
              <a:t>,</a:t>
            </a:r>
            <a:r>
              <a:rPr lang="en-US" dirty="0" err="1">
                <a:solidFill>
                  <a:srgbClr val="4070A0"/>
                </a:solidFill>
                <a:latin typeface="Courier" charset="0"/>
              </a:rPr>
              <a:t>'Lester</a:t>
            </a:r>
            <a:r>
              <a:rPr lang="en-US" dirty="0">
                <a:solidFill>
                  <a:srgbClr val="4070A0"/>
                </a:solidFill>
                <a:latin typeface="Courier" charset="0"/>
              </a:rPr>
              <a:t>'</a:t>
            </a:r>
            <a:r>
              <a:rPr lang="en-US" dirty="0">
                <a:solidFill>
                  <a:srgbClr val="000000"/>
                </a:solidFill>
                <a:latin typeface="Courier" charset="0"/>
              </a:rPr>
              <a:t>]</a:t>
            </a:r>
            <a:endParaRPr lang="en-US" dirty="0">
              <a:solidFill>
                <a:srgbClr val="4070A0"/>
              </a:solidFill>
              <a:latin typeface="Courier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Courier" charset="0"/>
              </a:rPr>
              <a:t>df</a:t>
            </a:r>
            <a:endParaRPr lang="en-US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3991887"/>
            <a:ext cx="2194907" cy="103490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4537" y="5133853"/>
            <a:ext cx="537749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585858"/>
            </a:solidFill>
          </a:ln>
        </p:spPr>
        <p:txBody>
          <a:bodyPr wrap="square">
            <a:spAutoFit/>
          </a:bodyPr>
          <a:lstStyle/>
          <a:p>
            <a:r>
              <a:rPr lang="mr-IN" smtClean="0">
                <a:solidFill>
                  <a:srgbClr val="000000"/>
                </a:solidFill>
                <a:latin typeface="Courier" charset="0"/>
              </a:rPr>
              <a:t>df</a:t>
            </a:r>
            <a:r>
              <a:rPr lang="mr-IN" smtClean="0">
                <a:solidFill>
                  <a:srgbClr val="666666"/>
                </a:solidFill>
                <a:latin typeface="Courier" charset="0"/>
              </a:rPr>
              <a:t>.</a:t>
            </a:r>
            <a:r>
              <a:rPr lang="mr-IN" smtClean="0">
                <a:solidFill>
                  <a:srgbClr val="000000"/>
                </a:solidFill>
                <a:latin typeface="Courier" charset="0"/>
              </a:rPr>
              <a:t>loc</a:t>
            </a:r>
            <a:r>
              <a:rPr lang="mr-IN" dirty="0" smtClean="0">
                <a:solidFill>
                  <a:srgbClr val="000000"/>
                </a:solidFill>
                <a:latin typeface="Courier" charset="0"/>
              </a:rPr>
              <a:t>[</a:t>
            </a:r>
            <a:r>
              <a:rPr lang="mr-IN" dirty="0" smtClean="0">
                <a:solidFill>
                  <a:srgbClr val="40A070"/>
                </a:solidFill>
                <a:latin typeface="Courier" charset="0"/>
              </a:rPr>
              <a:t>0</a:t>
            </a:r>
            <a:r>
              <a:rPr lang="mr-IN" dirty="0">
                <a:solidFill>
                  <a:srgbClr val="000000"/>
                </a:solidFill>
                <a:latin typeface="Courier" charset="0"/>
              </a:rPr>
              <a:t>]</a:t>
            </a:r>
            <a:endParaRPr lang="mr-IN" dirty="0">
              <a:solidFill>
                <a:srgbClr val="000000"/>
              </a:solidFill>
              <a:effectLst/>
              <a:latin typeface="Courier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34537" y="5503185"/>
            <a:ext cx="5377494" cy="968870"/>
          </a:xfrm>
          <a:prstGeom prst="rect">
            <a:avLst/>
          </a:prstGeom>
          <a:noFill/>
          <a:ln>
            <a:solidFill>
              <a:srgbClr val="585858"/>
            </a:solidFill>
          </a:ln>
        </p:spPr>
        <p:txBody>
          <a:bodyPr wrap="square" anchor="ctr">
            <a:noAutofit/>
          </a:bodyPr>
          <a:lstStyle/>
          <a:p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First    Paul </a:t>
            </a:r>
          </a:p>
          <a:p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middle  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Emre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 </a:t>
            </a:r>
          </a:p>
          <a:p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last    Boal </a:t>
            </a:r>
          </a:p>
          <a:p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Name: 0, </a:t>
            </a:r>
            <a:r>
              <a:rPr lang="en-US" sz="1400" dirty="0" err="1">
                <a:latin typeface="Consolas" charset="0"/>
                <a:ea typeface="Consolas" charset="0"/>
                <a:cs typeface="Consolas" charset="0"/>
              </a:rPr>
              <a:t>dtype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: object</a:t>
            </a:r>
            <a:endParaRPr lang="en-US" sz="14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8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</a:t>
            </a:r>
            <a:r>
              <a:rPr lang="en-US" baseline="0" dirty="0" smtClean="0"/>
              <a:t> Price Distribution: Histograms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1.3 Quick data profiling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46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Libraries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0445622"/>
              </p:ext>
            </p:extLst>
          </p:nvPr>
        </p:nvGraphicFramePr>
        <p:xfrm>
          <a:off x="334963" y="1825625"/>
          <a:ext cx="11552238" cy="46786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20937"/>
                <a:gridCol w="913130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bg1"/>
                          </a:solidFill>
                          <a:latin typeface="+mj-lt"/>
                        </a:rPr>
                        <a:t>Package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>
                    <a:solidFill>
                      <a:srgbClr val="58585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bg1"/>
                          </a:solidFill>
                          <a:latin typeface="+mj-lt"/>
                        </a:rPr>
                        <a:t>Uses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>
                    <a:solidFill>
                      <a:srgbClr val="585858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matplotlib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+mj-lt"/>
                        </a:rPr>
                        <a:t>Basic plotting capabilities following</a:t>
                      </a:r>
                      <a:r>
                        <a:rPr lang="en-US" sz="2000" baseline="0" dirty="0" smtClean="0">
                          <a:latin typeface="+mj-lt"/>
                        </a:rPr>
                        <a:t> the paradigms from 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Matlab</a:t>
                      </a:r>
                      <a:r>
                        <a:rPr lang="en-US" sz="2000" baseline="0" dirty="0" smtClean="0">
                          <a:latin typeface="+mj-lt"/>
                        </a:rPr>
                        <a:t> designed for scientific publications.  Not built with web based notebooks in mind first, but interactive charts are available.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latin typeface="+mj-lt"/>
                        </a:rPr>
                        <a:t>pandas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latin typeface="+mj-lt"/>
                        </a:rPr>
                        <a:t>Data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Frames</a:t>
                      </a:r>
                      <a:r>
                        <a:rPr lang="en-US" sz="2000" baseline="0" dirty="0" smtClean="0">
                          <a:latin typeface="+mj-lt"/>
                        </a:rPr>
                        <a:t> have built-in plotting functions that use 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matplotlib</a:t>
                      </a:r>
                      <a:r>
                        <a:rPr lang="en-US" sz="2000" baseline="0" dirty="0" smtClean="0">
                          <a:latin typeface="+mj-lt"/>
                        </a:rPr>
                        <a:t> under the hood.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seaborn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+mj-lt"/>
                        </a:rPr>
                        <a:t>This library makes</a:t>
                      </a:r>
                      <a:r>
                        <a:rPr lang="en-US" sz="2000" baseline="0" dirty="0" smtClean="0">
                          <a:latin typeface="+mj-lt"/>
                        </a:rPr>
                        <a:t> the default </a:t>
                      </a:r>
                      <a:r>
                        <a:rPr lang="en-US" sz="2000" baseline="0" dirty="0" err="1" smtClean="0">
                          <a:latin typeface="+mj-lt"/>
                        </a:rPr>
                        <a:t>matplotlib</a:t>
                      </a:r>
                      <a:r>
                        <a:rPr lang="en-US" sz="2000" baseline="0" dirty="0" smtClean="0">
                          <a:latin typeface="+mj-lt"/>
                        </a:rPr>
                        <a:t> plots prettier and adds many functions to make common plotting activities easier.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plotly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>
                          <a:latin typeface="+mj-lt"/>
                        </a:rPr>
                        <a:t>Plot.ly</a:t>
                      </a:r>
                      <a:r>
                        <a:rPr lang="en-US" sz="2000" baseline="0" dirty="0" smtClean="0">
                          <a:latin typeface="+mj-lt"/>
                        </a:rPr>
                        <a:t> is much more than just a plotting library.  It’s a comprehensive web service that gives analysts a way to manage and share data, code, and visualizations.  Basic and public usage is free, but enterprise services are paid.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err="1" smtClean="0">
                          <a:latin typeface="+mj-lt"/>
                        </a:rPr>
                        <a:t>bokeh</a:t>
                      </a:r>
                      <a:endParaRPr lang="en-US" sz="2800" dirty="0">
                        <a:latin typeface="+mj-lt"/>
                      </a:endParaRP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+mj-lt"/>
                        </a:rPr>
                        <a:t>An</a:t>
                      </a:r>
                      <a:r>
                        <a:rPr lang="en-US" sz="2000" baseline="0" dirty="0" smtClean="0">
                          <a:latin typeface="+mj-lt"/>
                        </a:rPr>
                        <a:t> Open Source plotting library that makes interactive web graphics easier to create within environments like Jupyter.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T="91440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1.3 Quick data profiling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521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Cleaning</a:t>
            </a:r>
            <a:r>
              <a:rPr lang="en-US" baseline="0" dirty="0" smtClean="0"/>
              <a:t> Bad Data: Filtering a </a:t>
            </a:r>
            <a:r>
              <a:rPr lang="en-US" baseline="0" dirty="0" err="1" smtClean="0"/>
              <a:t>DataFrame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1.4 Check for bad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103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Drill Down</a:t>
            </a:r>
            <a:r>
              <a:rPr lang="en-US" baseline="0" dirty="0" smtClean="0"/>
              <a:t>: Histograms by Series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1.5 Break things down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9501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3891" y="1142442"/>
            <a:ext cx="9273309" cy="771652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13891" y="2049031"/>
            <a:ext cx="9273309" cy="4379480"/>
          </a:xfrm>
        </p:spPr>
        <p:txBody>
          <a:bodyPr>
            <a:normAutofit/>
          </a:bodyPr>
          <a:lstStyle/>
          <a:p>
            <a:r>
              <a:rPr lang="en-US" dirty="0" smtClean="0"/>
              <a:t>What’s going on with Python?</a:t>
            </a:r>
          </a:p>
          <a:p>
            <a:r>
              <a:rPr lang="en-US" dirty="0" smtClean="0"/>
              <a:t>Python Quick Camp</a:t>
            </a:r>
          </a:p>
          <a:p>
            <a:pPr lvl="1"/>
            <a:r>
              <a:rPr lang="en-US" dirty="0" smtClean="0"/>
              <a:t>Python 101</a:t>
            </a:r>
          </a:p>
          <a:p>
            <a:pPr lvl="1"/>
            <a:r>
              <a:rPr lang="en-US" dirty="0" smtClean="0"/>
              <a:t>Real-world scenario</a:t>
            </a:r>
          </a:p>
          <a:p>
            <a:pPr lvl="1"/>
            <a:r>
              <a:rPr lang="en-US" dirty="0" smtClean="0"/>
              <a:t>Getting data</a:t>
            </a:r>
          </a:p>
          <a:p>
            <a:pPr lvl="1"/>
            <a:r>
              <a:rPr lang="en-US" dirty="0" smtClean="0"/>
              <a:t>Formatting data</a:t>
            </a:r>
          </a:p>
          <a:p>
            <a:pPr lvl="1"/>
            <a:r>
              <a:rPr lang="en-US" dirty="0" smtClean="0"/>
              <a:t>Enriching data</a:t>
            </a:r>
          </a:p>
          <a:p>
            <a:pPr lvl="1"/>
            <a:r>
              <a:rPr lang="en-US" dirty="0" smtClean="0"/>
              <a:t>Data profiling and analysis</a:t>
            </a:r>
          </a:p>
          <a:p>
            <a:pPr lvl="1"/>
            <a:r>
              <a:rPr lang="en-US" dirty="0" smtClean="0"/>
              <a:t>Exercises</a:t>
            </a:r>
          </a:p>
          <a:p>
            <a:r>
              <a:rPr lang="en-US" dirty="0" smtClean="0"/>
              <a:t>Q&amp;A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7699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</a:t>
            </a:r>
            <a:r>
              <a:rPr lang="en-US" baseline="0" dirty="0" smtClean="0"/>
              <a:t> Getting more information about these facilities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 Get Facility Information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82389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Facility: Natural Language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2.1 Classifying the facilities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0149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Labeling Facility Types: Loops and Conditions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2.2 Label the clusters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31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Looking at Facility Types: Histograms and Bars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2.3 Compare </a:t>
            </a:r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distributions by label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6333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 Get Additional External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 Bring in external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2804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Clean Addresses: Google Maps Geocoding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3.1 Geocode addresses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6652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Checkpoint Your Data: Saving and Loading Excel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3.1 Geocode addresses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93927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Local Population: </a:t>
            </a:r>
            <a:r>
              <a:rPr lang="en-US" dirty="0" err="1" smtClean="0"/>
              <a:t>DataFrames</a:t>
            </a:r>
            <a:r>
              <a:rPr lang="en-US" dirty="0" smtClean="0"/>
              <a:t> as Lookups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3.2 Census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18174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Plotting Relationships: Scatterplot / LM Plot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3.2 Census data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3264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Review Correlations in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39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4. Look at correlations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346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Universities are Teaching 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0" y="1825625"/>
            <a:ext cx="2743200" cy="435133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Fastest growing Q&amp;A topic, especially in colleges and universities.</a:t>
            </a:r>
          </a:p>
          <a:p>
            <a:r>
              <a:rPr lang="en-US" sz="2000" dirty="0" smtClean="0"/>
              <a:t>Growth driven almost entirely from pandas, </a:t>
            </a:r>
            <a:r>
              <a:rPr lang="en-US" sz="2000" dirty="0" err="1" smtClean="0"/>
              <a:t>numpy</a:t>
            </a:r>
            <a:r>
              <a:rPr lang="en-US" sz="2000" dirty="0" smtClean="0"/>
              <a:t>, </a:t>
            </a:r>
            <a:r>
              <a:rPr lang="en-US" sz="2000" dirty="0" err="1" smtClean="0"/>
              <a:t>matplotlib</a:t>
            </a:r>
            <a:endParaRPr lang="en-US" sz="2000" smtClean="0"/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1825624"/>
            <a:ext cx="4351339" cy="435133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4537" y="6176963"/>
            <a:ext cx="432982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969696"/>
                </a:solidFill>
              </a:rPr>
              <a:t>https://</a:t>
            </a:r>
            <a:r>
              <a:rPr lang="en-US" sz="1200" dirty="0" err="1">
                <a:solidFill>
                  <a:srgbClr val="969696"/>
                </a:solidFill>
              </a:rPr>
              <a:t>stackoverflow.blog</a:t>
            </a:r>
            <a:r>
              <a:rPr lang="en-US" sz="1200" dirty="0">
                <a:solidFill>
                  <a:srgbClr val="969696"/>
                </a:solidFill>
              </a:rPr>
              <a:t>/2017/09/14/python-growing-quickly/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7397" y="1821872"/>
            <a:ext cx="4355091" cy="43550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going on with Python?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9388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Be a Lazy Programmer: Lists, Loops, and Lambda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40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4.1 Pull in </a:t>
            </a:r>
            <a:r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several variables from census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9998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Scatterplot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41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97800" y="297570"/>
            <a:ext cx="43942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4.2 Correlation plot with </a:t>
            </a:r>
            <a:r>
              <a:rPr lang="en-US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Plotly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32425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Plotly</a:t>
            </a:r>
            <a:r>
              <a:rPr lang="en-US" dirty="0" smtClean="0"/>
              <a:t> Gallery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064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 Can I do with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7346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of Topics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</a:p>
          <a:p>
            <a:r>
              <a:rPr lang="en-US" dirty="0" smtClean="0"/>
              <a:t>Loops</a:t>
            </a:r>
          </a:p>
          <a:p>
            <a:r>
              <a:rPr lang="en-US" dirty="0" smtClean="0"/>
              <a:t>Flow control</a:t>
            </a:r>
          </a:p>
          <a:p>
            <a:r>
              <a:rPr lang="en-US" dirty="0" smtClean="0"/>
              <a:t>Functions</a:t>
            </a:r>
          </a:p>
          <a:p>
            <a:r>
              <a:rPr lang="en-US" dirty="0" smtClean="0"/>
              <a:t>Modules</a:t>
            </a:r>
          </a:p>
          <a:p>
            <a:r>
              <a:rPr lang="en-US" dirty="0" smtClean="0"/>
              <a:t>Web requests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</a:p>
          <a:p>
            <a:r>
              <a:rPr lang="en-US" dirty="0" smtClean="0"/>
              <a:t>Dictionaries</a:t>
            </a:r>
          </a:p>
          <a:p>
            <a:r>
              <a:rPr lang="en-US" dirty="0" smtClean="0"/>
              <a:t>Pandas Series</a:t>
            </a:r>
          </a:p>
          <a:p>
            <a:r>
              <a:rPr lang="en-US" dirty="0" smtClean="0"/>
              <a:t>Pandas </a:t>
            </a:r>
            <a:r>
              <a:rPr lang="en-US" dirty="0" err="1" smtClean="0"/>
              <a:t>DataFrames</a:t>
            </a:r>
            <a:endParaRPr lang="en-US" dirty="0" smtClean="0"/>
          </a:p>
          <a:p>
            <a:r>
              <a:rPr lang="en-US" dirty="0" smtClean="0"/>
              <a:t>Plotting</a:t>
            </a:r>
          </a:p>
          <a:p>
            <a:r>
              <a:rPr lang="en-US" dirty="0" smtClean="0"/>
              <a:t>Reading / Writing Excel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24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is on the rise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538" y="2013527"/>
            <a:ext cx="11552662" cy="110380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Growing faster than R as a requirement for data science related jobs.</a:t>
            </a:r>
          </a:p>
          <a:p>
            <a:r>
              <a:rPr lang="en-US" sz="2000" dirty="0" smtClean="0"/>
              <a:t>Second only to SQL in technical skills required by a data scientist.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34537" y="6176963"/>
            <a:ext cx="75256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969696"/>
                </a:solidFill>
              </a:rPr>
              <a:t>https://</a:t>
            </a:r>
            <a:r>
              <a:rPr lang="en-US" sz="1200" dirty="0" err="1">
                <a:solidFill>
                  <a:srgbClr val="969696"/>
                </a:solidFill>
              </a:rPr>
              <a:t>www.r-bloggers.com</a:t>
            </a:r>
            <a:r>
              <a:rPr lang="en-US" sz="1200" dirty="0">
                <a:solidFill>
                  <a:srgbClr val="969696"/>
                </a:solidFill>
              </a:rPr>
              <a:t>/data-science-job-report-2017-r-passes-sas-but-python-leaves-them-both-behind/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3152164"/>
            <a:ext cx="5226396" cy="30596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8754" y="3152163"/>
            <a:ext cx="3315210" cy="306430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going on with Python?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955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choose Python for Data Science?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6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34537" y="6176963"/>
            <a:ext cx="752560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969696"/>
                </a:solidFill>
              </a:rPr>
              <a:t>https://</a:t>
            </a:r>
            <a:r>
              <a:rPr lang="en-US" sz="1200" dirty="0" err="1">
                <a:solidFill>
                  <a:srgbClr val="969696"/>
                </a:solidFill>
              </a:rPr>
              <a:t>www.datacamp.com</a:t>
            </a:r>
            <a:r>
              <a:rPr lang="en-US" sz="1200" dirty="0">
                <a:solidFill>
                  <a:srgbClr val="969696"/>
                </a:solidFill>
              </a:rPr>
              <a:t>/community/tutorials/r-or-python-for-data-analysis#gs.JoPn0p4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What’s going on with Python?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A multi-purpose language</a:t>
            </a:r>
          </a:p>
          <a:p>
            <a:r>
              <a:rPr lang="en-US" dirty="0" smtClean="0"/>
              <a:t>Easy to learn syntax</a:t>
            </a:r>
          </a:p>
          <a:p>
            <a:r>
              <a:rPr lang="en-US" dirty="0" smtClean="0"/>
              <a:t>Interactive and reproducible plots</a:t>
            </a:r>
          </a:p>
          <a:p>
            <a:r>
              <a:rPr lang="en-US" dirty="0" smtClean="0"/>
              <a:t>Large and growing data and analytics libraries</a:t>
            </a:r>
          </a:p>
          <a:p>
            <a:r>
              <a:rPr lang="en-US" dirty="0" smtClean="0"/>
              <a:t>Integration with big data platforms (e.g. Spark)</a:t>
            </a:r>
          </a:p>
          <a:p>
            <a:r>
              <a:rPr lang="en-US" dirty="0" smtClean="0"/>
              <a:t>Build complete applications in a single language</a:t>
            </a:r>
          </a:p>
          <a:p>
            <a:r>
              <a:rPr lang="en-US" dirty="0" smtClean="0"/>
              <a:t>Multiple ways to interact with Python: command line, IDE,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813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 Jupyter!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b="1" dirty="0" smtClean="0"/>
              <a:t>Comments</a:t>
            </a:r>
            <a:r>
              <a:rPr lang="en-US" sz="2000" dirty="0" smtClean="0"/>
              <a:t> are preceded by </a:t>
            </a:r>
            <a:r>
              <a:rPr lang="en-US" sz="2000" dirty="0" smtClean="0">
                <a:solidFill>
                  <a:srgbClr val="585858"/>
                </a:solidFill>
                <a:latin typeface="Consolas" charset="0"/>
                <a:ea typeface="Consolas" charset="0"/>
                <a:cs typeface="Consolas" charset="0"/>
              </a:rPr>
              <a:t>#</a:t>
            </a:r>
            <a:r>
              <a:rPr lang="en-US" sz="2000" dirty="0" smtClean="0">
                <a:solidFill>
                  <a:srgbClr val="585858"/>
                </a:solidFill>
                <a:ea typeface="Consolas" charset="0"/>
                <a:cs typeface="Consolas" charset="0"/>
              </a:rPr>
              <a:t>.</a:t>
            </a:r>
          </a:p>
          <a:p>
            <a:r>
              <a:rPr lang="en-US" sz="2000" b="1" dirty="0" smtClean="0"/>
              <a:t>Variables</a:t>
            </a:r>
            <a:r>
              <a:rPr lang="en-US" sz="2000" dirty="0" smtClean="0"/>
              <a:t> get assigned values with </a:t>
            </a:r>
            <a:r>
              <a:rPr lang="en-US" sz="2000" dirty="0" smtClean="0">
                <a:solidFill>
                  <a:srgbClr val="585858"/>
                </a:solidFill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sz="2000" dirty="0" smtClean="0">
                <a:solidFill>
                  <a:srgbClr val="585858"/>
                </a:solidFill>
                <a:ea typeface="Consolas" charset="0"/>
                <a:cs typeface="Consolas" charset="0"/>
              </a:rPr>
              <a:t>.</a:t>
            </a:r>
          </a:p>
          <a:p>
            <a:r>
              <a:rPr lang="en-US" sz="2000" b="1" dirty="0" smtClean="0"/>
              <a:t>Code blocks </a:t>
            </a:r>
            <a:r>
              <a:rPr lang="en-US" sz="2000" dirty="0" smtClean="0"/>
              <a:t>require consistent indenting.</a:t>
            </a:r>
          </a:p>
          <a:p>
            <a:r>
              <a:rPr lang="en-US" sz="2000" b="1" dirty="0" smtClean="0"/>
              <a:t>Function calls </a:t>
            </a:r>
            <a:r>
              <a:rPr lang="en-US" sz="2000" dirty="0" smtClean="0"/>
              <a:t>use </a:t>
            </a:r>
            <a:r>
              <a:rPr lang="en-US" sz="2000" dirty="0" smtClean="0">
                <a:solidFill>
                  <a:srgbClr val="585858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2000" dirty="0" smtClean="0"/>
              <a:t> to pass parameter values.</a:t>
            </a:r>
          </a:p>
          <a:p>
            <a:r>
              <a:rPr lang="en-US" sz="2000" dirty="0" smtClean="0"/>
              <a:t>Jupyter organizes commands into cells that can hold code or documentation, and have results.</a:t>
            </a:r>
            <a:endParaRPr lang="en-US" sz="20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172200" y="4359564"/>
            <a:ext cx="5715000" cy="1817399"/>
          </a:xfrm>
        </p:spPr>
        <p:txBody>
          <a:bodyPr>
            <a:normAutofit lnSpcReduction="10000"/>
          </a:bodyPr>
          <a:lstStyle/>
          <a:p>
            <a:r>
              <a:rPr lang="en-US" sz="2000" dirty="0" smtClean="0"/>
              <a:t>Jupyter is an interactive web-based programming notebook that shows commands and results in-line.</a:t>
            </a:r>
          </a:p>
          <a:p>
            <a:r>
              <a:rPr lang="en-US" sz="2000" dirty="0" smtClean="0"/>
              <a:t>Jupyter launches separate Python interpreters for each running notebook.</a:t>
            </a:r>
          </a:p>
          <a:p>
            <a:r>
              <a:rPr lang="en-US" sz="2000" dirty="0" smtClean="0"/>
              <a:t>Notebooks are independent and do not share variables or data back-and-forth.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7" y="4121366"/>
            <a:ext cx="5685263" cy="144898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205" y="919036"/>
            <a:ext cx="5862995" cy="330661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Introducing Jupyter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5919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3799468" y="1756438"/>
            <a:ext cx="3657600" cy="4997886"/>
            <a:chOff x="334537" y="1825625"/>
            <a:chExt cx="3657600" cy="499788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4537" y="1825625"/>
              <a:ext cx="3657600" cy="29771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4537" y="2156072"/>
              <a:ext cx="3657600" cy="266985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/>
            <a:srcRect b="4745"/>
            <a:stretch/>
          </p:blipFill>
          <p:spPr>
            <a:xfrm>
              <a:off x="334537" y="4825925"/>
              <a:ext cx="3657600" cy="1997586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the Jupyter Notebook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190" y="1825625"/>
            <a:ext cx="3949878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 smtClean="0"/>
              <a:t>Jupyter tool bars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b="1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b="1" dirty="0" smtClean="0"/>
              <a:t>Cell </a:t>
            </a:r>
            <a:r>
              <a:rPr lang="en-US" sz="3200" dirty="0" smtClean="0"/>
              <a:t>types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Documentation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Code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b="1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b="1" dirty="0" smtClean="0"/>
              <a:t>Output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Print statements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Variable contents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800" dirty="0" smtClean="0"/>
              <a:t>Plots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8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204200" y="3421811"/>
            <a:ext cx="3429000" cy="2585323"/>
          </a:xfrm>
          <a:prstGeom prst="rect">
            <a:avLst/>
          </a:prstGeom>
          <a:solidFill>
            <a:srgbClr val="E7CA49"/>
          </a:solidFill>
          <a:ln>
            <a:solidFill>
              <a:srgbClr val="585858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585858"/>
                </a:solidFill>
                <a:latin typeface="+mj-lt"/>
              </a:rPr>
              <a:t>NOTE: </a:t>
            </a:r>
            <a:r>
              <a:rPr lang="en-US" dirty="0" smtClean="0">
                <a:solidFill>
                  <a:srgbClr val="585858"/>
                </a:solidFill>
                <a:latin typeface="+mj-lt"/>
              </a:rPr>
              <a:t>Jupyter saves files with a .</a:t>
            </a:r>
            <a:r>
              <a:rPr lang="en-US" dirty="0" err="1" smtClean="0">
                <a:solidFill>
                  <a:srgbClr val="585858"/>
                </a:solidFill>
                <a:latin typeface="+mj-lt"/>
              </a:rPr>
              <a:t>ipynb</a:t>
            </a:r>
            <a:r>
              <a:rPr lang="en-US" dirty="0" smtClean="0">
                <a:solidFill>
                  <a:srgbClr val="585858"/>
                </a:solidFill>
                <a:latin typeface="+mj-lt"/>
              </a:rPr>
              <a:t> extension.  These are structured JSON and contain all of the notebook contents including documentation, code, and visible results.  The notebook file does not contain a snapshot of the variable contents </a:t>
            </a:r>
            <a:r>
              <a:rPr lang="mr-IN" dirty="0" smtClean="0">
                <a:solidFill>
                  <a:srgbClr val="585858"/>
                </a:solidFill>
                <a:latin typeface="+mj-lt"/>
              </a:rPr>
              <a:t>–</a:t>
            </a:r>
            <a:r>
              <a:rPr lang="en-US" dirty="0" smtClean="0">
                <a:solidFill>
                  <a:srgbClr val="585858"/>
                </a:solidFill>
                <a:latin typeface="+mj-lt"/>
              </a:rPr>
              <a:t> that only exists in the current Python instance.</a:t>
            </a:r>
            <a:endParaRPr lang="en-US" dirty="0">
              <a:solidFill>
                <a:srgbClr val="585858"/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496300" y="297570"/>
            <a:ext cx="3695700" cy="369332"/>
          </a:xfrm>
          <a:prstGeom prst="rect">
            <a:avLst/>
          </a:prstGeom>
          <a:solidFill>
            <a:srgbClr val="E7CA49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Introducing Jupyter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18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</a:t>
            </a:r>
            <a:r>
              <a:rPr lang="en-US" dirty="0" smtClean="0"/>
              <a:t>Notebook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a new Python Notebook in Jupyter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Write your hello world program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Run the current cell with </a:t>
            </a:r>
            <a:r>
              <a:rPr lang="en-US" sz="2000" dirty="0" smtClean="0">
                <a:latin typeface="Consolas" charset="0"/>
                <a:ea typeface="Consolas" charset="0"/>
                <a:cs typeface="Consolas" charset="0"/>
              </a:rPr>
              <a:t>Shift-Enter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E7CEC-74A5-0048-9106-4C537A0603F6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EXERCISE 1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7736" y="1057565"/>
            <a:ext cx="2298700" cy="2438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r="42538" b="34370"/>
          <a:stretch/>
        </p:blipFill>
        <p:spPr>
          <a:xfrm>
            <a:off x="630382" y="3843972"/>
            <a:ext cx="5049982" cy="5155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r="42538"/>
          <a:stretch/>
        </p:blipFill>
        <p:spPr>
          <a:xfrm>
            <a:off x="630382" y="5428009"/>
            <a:ext cx="5049982" cy="78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319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1935</Words>
  <Application>Microsoft Macintosh PowerPoint</Application>
  <PresentationFormat>Widescreen</PresentationFormat>
  <Paragraphs>410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Calibri</vt:lpstr>
      <vt:lpstr>Calibri Light</vt:lpstr>
      <vt:lpstr>Consolas</vt:lpstr>
      <vt:lpstr>Courier</vt:lpstr>
      <vt:lpstr>Mangal</vt:lpstr>
      <vt:lpstr>Arial</vt:lpstr>
      <vt:lpstr>Office Theme</vt:lpstr>
      <vt:lpstr>1_Office Theme</vt:lpstr>
      <vt:lpstr>Python Quick Camp</vt:lpstr>
      <vt:lpstr>Purpose</vt:lpstr>
      <vt:lpstr>Agenda</vt:lpstr>
      <vt:lpstr>Universities are Teaching Python</vt:lpstr>
      <vt:lpstr>Python is on the rise</vt:lpstr>
      <vt:lpstr>Why choose Python for Data Science?</vt:lpstr>
      <vt:lpstr>Hello Jupyter!</vt:lpstr>
      <vt:lpstr>Introducing the Jupyter Notebook</vt:lpstr>
      <vt:lpstr>First Notebook</vt:lpstr>
      <vt:lpstr>Introduction</vt:lpstr>
      <vt:lpstr>1. Get Procedure Costs</vt:lpstr>
      <vt:lpstr>Using Modules</vt:lpstr>
      <vt:lpstr>GetPrices Module: Parse HTML with BeautifulSoup</vt:lpstr>
      <vt:lpstr>Getting Prices: Thinking in Objects</vt:lpstr>
      <vt:lpstr>Getting Prices: Steps</vt:lpstr>
      <vt:lpstr>Getting Prices: get_sleep_prices()</vt:lpstr>
      <vt:lpstr>Getting Prices: get_prices()</vt:lpstr>
      <vt:lpstr>Loops and Lists</vt:lpstr>
      <vt:lpstr>Getting Prices: parse_pricelist()</vt:lpstr>
      <vt:lpstr>Working with Lists</vt:lpstr>
      <vt:lpstr>Working with Lists</vt:lpstr>
      <vt:lpstr>Processing Data: Introducing the DataFrame</vt:lpstr>
      <vt:lpstr>Making Data Readable: Code to Descriptions Maps</vt:lpstr>
      <vt:lpstr>Dictionaries</vt:lpstr>
      <vt:lpstr>Pandas</vt:lpstr>
      <vt:lpstr>Visualizing Price Distribution: Histograms</vt:lpstr>
      <vt:lpstr>Plotting Libraries</vt:lpstr>
      <vt:lpstr>Cleaning Bad Data: Filtering a DataFrame</vt:lpstr>
      <vt:lpstr>Drill Down: Histograms by Series</vt:lpstr>
      <vt:lpstr>2. Getting more information about these facilities</vt:lpstr>
      <vt:lpstr>Type of Facility: Natural Language Processing</vt:lpstr>
      <vt:lpstr>Labeling Facility Types: Loops and Conditions</vt:lpstr>
      <vt:lpstr>Looking at Facility Types: Histograms and Bars</vt:lpstr>
      <vt:lpstr>3. Get Additional External Data</vt:lpstr>
      <vt:lpstr>Clean Addresses: Google Maps Geocoding</vt:lpstr>
      <vt:lpstr>Checkpoint Your Data: Saving and Loading Excel</vt:lpstr>
      <vt:lpstr>Get Local Population: DataFrames as Lookups</vt:lpstr>
      <vt:lpstr>Plotting Relationships: Scatterplot / LM Plot</vt:lpstr>
      <vt:lpstr>4. Review Correlations in Data</vt:lpstr>
      <vt:lpstr>Be a Lazy Programmer: Lists, Loops, and Lambda</vt:lpstr>
      <vt:lpstr>Scatterplot Matrix</vt:lpstr>
      <vt:lpstr>Plotly Gallery</vt:lpstr>
      <vt:lpstr>What Else Can I do with Python?</vt:lpstr>
      <vt:lpstr>Review of Topics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Boal</dc:creator>
  <cp:lastModifiedBy>Paul Boal</cp:lastModifiedBy>
  <cp:revision>59</cp:revision>
  <dcterms:created xsi:type="dcterms:W3CDTF">2017-10-01T18:54:04Z</dcterms:created>
  <dcterms:modified xsi:type="dcterms:W3CDTF">2017-10-02T07:16:26Z</dcterms:modified>
</cp:coreProperties>
</file>

<file path=docProps/thumbnail.jpeg>
</file>